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78" r:id="rId3"/>
    <p:sldId id="279" r:id="rId5"/>
    <p:sldId id="280" r:id="rId6"/>
    <p:sldId id="381" r:id="rId7"/>
    <p:sldId id="460" r:id="rId8"/>
    <p:sldId id="461" r:id="rId9"/>
    <p:sldId id="463" r:id="rId10"/>
    <p:sldId id="382" r:id="rId11"/>
    <p:sldId id="383" r:id="rId12"/>
    <p:sldId id="465" r:id="rId13"/>
    <p:sldId id="412" r:id="rId14"/>
    <p:sldId id="385" r:id="rId15"/>
    <p:sldId id="497" r:id="rId16"/>
    <p:sldId id="498" r:id="rId17"/>
    <p:sldId id="389" r:id="rId18"/>
    <p:sldId id="400" r:id="rId19"/>
    <p:sldId id="502" r:id="rId20"/>
    <p:sldId id="500" r:id="rId21"/>
    <p:sldId id="396" r:id="rId22"/>
    <p:sldId id="503" r:id="rId23"/>
    <p:sldId id="499" r:id="rId24"/>
    <p:sldId id="404" r:id="rId25"/>
    <p:sldId id="417" r:id="rId26"/>
    <p:sldId id="505" r:id="rId27"/>
    <p:sldId id="506" r:id="rId28"/>
    <p:sldId id="507" r:id="rId29"/>
    <p:sldId id="504" r:id="rId30"/>
    <p:sldId id="510" r:id="rId31"/>
    <p:sldId id="509" r:id="rId32"/>
    <p:sldId id="508" r:id="rId33"/>
    <p:sldId id="398" r:id="rId34"/>
    <p:sldId id="393" r:id="rId35"/>
    <p:sldId id="39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F1F1F1"/>
    <a:srgbClr val="ABFCD9"/>
    <a:srgbClr val="DE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2"/>
    <p:restoredTop sz="77646"/>
  </p:normalViewPr>
  <p:slideViewPr>
    <p:cSldViewPr snapToGrid="0" snapToObjects="1">
      <p:cViewPr>
        <p:scale>
          <a:sx n="66" d="100"/>
          <a:sy n="66" d="100"/>
        </p:scale>
        <p:origin x="192" y="288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C772A-C295-BD49-BFD5-DA181AD537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5758C-22F4-2F4E-A696-63778A8DBA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Maybe the subjective judgement of participants for liking response is more accurate than others, because human being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 always explain favor and hate, but sometimes do not care about valence or arousal aﬀecting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focuses on training an instance-level generator to transfer an arbitrary assigned make-up style to an arbitrary human face. After comparison, we decide to train our model based on Cycle-GAN structure.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A1317-A1E8-D94F-9D10-04B7B262F4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245" name="组合 244"/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/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/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íšḻïḍè"/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ïśľíḓé"/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ïslíḍê"/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íṡļïdê"/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iş1ïďe"/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ïṩḷíḍé"/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ïśľíḍè"/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í$ḻîḋè"/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iṣļíḋe"/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iṩḷiḓé"/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iSľiḍè"/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ïṩḷîḍe"/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íšḻiḑê"/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ïṩļïďè"/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îṥlïḋê"/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îṧľïdè"/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iSḷîḓê"/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îślíďè"/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iSḻïḍè"/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ïṡliḑê"/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islïďé"/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îṥḷîdé"/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isḷîḋé"/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iśḷïḑè"/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iṧľiďé"/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išľïḍé"/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îŝlîḑè"/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îṩḻíḓe"/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î$1îdè"/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iśľïḓe"/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iṣļïḑè"/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iṡḷidé"/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íṡḷíḋe"/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íŝ1iḑê"/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îṩḷiḑe"/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iṧḻiḑê"/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ïṣḻîḋè"/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îṡ1îḍé"/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îš1íḑe"/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iš1ïḍe"/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îSḻîde"/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î$ḻîḑé"/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íŝļïḓe"/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îS1iḍé"/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išlïdé"/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ïSlïde"/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îşľïďe"/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ïşľíďê"/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íś1ïdè"/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iṩḷiḍe"/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7" name="ïŝ1iďè"/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8" name="íṩļíḋê"/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9" name="ïṧ1ïdè"/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0" name="íŝḻîḍé"/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1" name="îşḻïḓé"/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2" name="íśļíďè"/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3" name="iŝ1ïdé"/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4" name="is1ídè"/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5" name="islíďê"/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6" name="iṩlíḑê"/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7" name="îṥḷïďê"/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8" name="íṥḻïďè"/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9" name="íṡḷíḍè"/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0" name="î$ḷîḑé"/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1" name="í$ľîdè"/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2" name="iṥ1iḍè"/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3" name="ïslidé"/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4" name="íṡlïďè"/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5" name="iṧ1ïḓè"/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47" name="íşḷïḑe"/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/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/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6" name="íṥľíďè"/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7" name="íś1iḑe"/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8" name="iṩ1iḋè"/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9" name="íṩlïḓè"/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0" name="ísḷïďè"/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1" name="îṧļîḓé"/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2" name="iSļïḑé"/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3" name="íšlïďè"/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4" name="işḷîḑe"/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5" name="íṥḻiďê"/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49" name="ïšľîḍê"/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/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1" name="îṩḷîde"/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2" name="îṣḻîḑê"/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3" name="ïṥlíḑê"/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4" name="îş1íḋe"/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5" name="îş1ïḋe"/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6" name="íšlídè"/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7" name="îṣḻîďe"/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8" name="íŝḻiḋè"/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9" name="î$ḷíďé"/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0" name="îṡlîďe"/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1" name="ïşľîḍé"/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2" name="îṩľîďe"/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3" name="iS1idè"/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4" name="iṣḷîḋe"/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brightnessContrast bright="72000"/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>
            <a:fillRect/>
          </a:stretch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696F2-7194-8C4B-8B36-60E481BBC77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3FEA7-0532-B347-8D83-B2540DD4AB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490133"/>
            <a:ext cx="12192000" cy="1966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1300" y="1793875"/>
            <a:ext cx="118586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EEG-based Affective Computing 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with VGG16 and LSTM Hybrid Model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4990" y="4084320"/>
            <a:ext cx="38493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453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Yingnan Xu</a:t>
            </a:r>
            <a:endParaRPr lang="en-US" altLang="zh-CN" sz="2400" b="1" dirty="0">
              <a:solidFill>
                <a:srgbClr val="453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453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218012045</a:t>
            </a:r>
            <a:endParaRPr lang="en-US" altLang="zh-CN" sz="2400" b="1" dirty="0">
              <a:solidFill>
                <a:srgbClr val="453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453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Zhenglong Sun </a:t>
            </a:r>
            <a:endParaRPr lang="en-US" altLang="zh-CN" sz="2400" b="1" dirty="0">
              <a:solidFill>
                <a:srgbClr val="453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13480" y="2905125"/>
            <a:ext cx="4984115" cy="2122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Feature </a:t>
            </a:r>
            <a:endParaRPr lang="en-US" altLang="zh-CN" sz="44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Image Sequence</a:t>
            </a:r>
            <a:endParaRPr lang="en-US" altLang="zh-CN" sz="44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>
              <a:buClrTx/>
              <a:buSzTx/>
              <a:buFontTx/>
            </a:pPr>
            <a:endParaRPr lang="en-US" altLang="zh-CN" sz="44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Traditional method for Feature Extraction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560" y="1146175"/>
            <a:ext cx="64331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Power Spectral Density (PSD)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magnitude squared of the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a continuous time and finite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power signal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PSD  is FT of  Autocorrelation Function of signal.</a:t>
            </a:r>
            <a:endParaRPr kumimoji="1" lang="en-US" altLang="zh-CN" sz="24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735" y="1146175"/>
            <a:ext cx="4710430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 kinds of Signal Domain: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Domain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(1-60s per trial)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(4-45Hz, 3 bands)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Space Domain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(locations of 32 channels)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81800" y="3154045"/>
            <a:ext cx="5206365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 PSD Value: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Welth Method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The EEG data is divided using h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alf second overlapping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hanning window with no overlap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every experiment trial.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2. Each frame was applied for a 256-point FFT by zero-padding.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The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EEG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power spectrum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was averaged over total trial length.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8600" y="2914015"/>
            <a:ext cx="6504940" cy="3419475"/>
            <a:chOff x="360" y="4589"/>
            <a:chExt cx="10244" cy="538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rcRect b="32105"/>
            <a:stretch>
              <a:fillRect/>
            </a:stretch>
          </p:blipFill>
          <p:spPr>
            <a:xfrm>
              <a:off x="5158" y="4589"/>
              <a:ext cx="5446" cy="4323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5701" y="8854"/>
              <a:ext cx="4794" cy="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digram for 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 algn="ctr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moving_averaged spectral analysis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" y="5222"/>
              <a:ext cx="5341" cy="41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/>
      <p:bldP spid="2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PSD"/>
          <p:cNvPicPr>
            <a:picLocks noChangeAspect="1"/>
          </p:cNvPicPr>
          <p:nvPr/>
        </p:nvPicPr>
        <p:blipFill>
          <a:blip r:embed="rId1"/>
          <a:srcRect t="50301"/>
          <a:stretch>
            <a:fillRect/>
          </a:stretch>
        </p:blipFill>
        <p:spPr>
          <a:xfrm>
            <a:off x="732155" y="3373120"/>
            <a:ext cx="6007100" cy="22707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Frequency Domain :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bands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0" name="图片 29" descr="PSD"/>
          <p:cNvPicPr>
            <a:picLocks noChangeAspect="1"/>
          </p:cNvPicPr>
          <p:nvPr/>
        </p:nvPicPr>
        <p:blipFill>
          <a:blip r:embed="rId1"/>
          <a:srcRect b="64474"/>
          <a:stretch>
            <a:fillRect/>
          </a:stretch>
        </p:blipFill>
        <p:spPr>
          <a:xfrm>
            <a:off x="695325" y="1390650"/>
            <a:ext cx="5895975" cy="159321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326515" y="3759835"/>
            <a:ext cx="2384425" cy="2207260"/>
            <a:chOff x="2089" y="4392"/>
            <a:chExt cx="3755" cy="3476"/>
          </a:xfrm>
        </p:grpSpPr>
        <p:grpSp>
          <p:nvGrpSpPr>
            <p:cNvPr id="32" name="组合 31"/>
            <p:cNvGrpSpPr/>
            <p:nvPr/>
          </p:nvGrpSpPr>
          <p:grpSpPr>
            <a:xfrm>
              <a:off x="2733" y="6169"/>
              <a:ext cx="2992" cy="226"/>
              <a:chOff x="2760" y="6777"/>
              <a:chExt cx="2992" cy="226"/>
            </a:xfrm>
          </p:grpSpPr>
          <p:sp>
            <p:nvSpPr>
              <p:cNvPr id="21" name="左右箭头 20"/>
              <p:cNvSpPr/>
              <p:nvPr/>
            </p:nvSpPr>
            <p:spPr>
              <a:xfrm>
                <a:off x="3850" y="6777"/>
                <a:ext cx="1903" cy="227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左右箭头 21"/>
              <p:cNvSpPr/>
              <p:nvPr/>
            </p:nvSpPr>
            <p:spPr>
              <a:xfrm>
                <a:off x="3270" y="6777"/>
                <a:ext cx="580" cy="227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左右箭头 22"/>
              <p:cNvSpPr/>
              <p:nvPr/>
            </p:nvSpPr>
            <p:spPr>
              <a:xfrm>
                <a:off x="2760" y="6777"/>
                <a:ext cx="458" cy="227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3171" y="4392"/>
              <a:ext cx="119" cy="34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778" y="4392"/>
              <a:ext cx="119" cy="34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26" y="4392"/>
              <a:ext cx="119" cy="34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77" y="4392"/>
              <a:ext cx="119" cy="34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89" y="7000"/>
              <a:ext cx="1582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theta(4-7Hz)</a:t>
              </a:r>
              <a:endParaRPr 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868" y="7000"/>
              <a:ext cx="1742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beta(13-30Hz)</a:t>
              </a:r>
              <a:endParaRPr 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809" y="7434"/>
              <a:ext cx="175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alpha(7-13Hz)</a:t>
              </a:r>
              <a:endParaRPr lang="en-US" sz="1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892290" y="3660140"/>
            <a:ext cx="43364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EEG bands left account most towards human cognition.</a:t>
            </a:r>
            <a:endParaRPr kumimoji="1"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theta (4-7 Hz): shallow sleep</a:t>
            </a:r>
            <a:endParaRPr kumimoji="1"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alpha (7-13 Hz): awake</a:t>
            </a:r>
            <a:endParaRPr kumimoji="1"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ClrTx/>
              <a:buSzTx/>
              <a:buFontTx/>
            </a:pPr>
            <a:r>
              <a: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beta (13-30 Hz) : concentrated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91300" y="1419860"/>
            <a:ext cx="528701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However, traditional method </a:t>
            </a:r>
            <a:endParaRPr kumimoji="1" lang="en-US" altLang="zh-CN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don't take into account the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locations of EEG electrodes(</a:t>
            </a:r>
            <a:r>
              <a:rPr kumimoji="1"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space domain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each EEG band and </a:t>
            </a:r>
            <a:r>
              <a:rPr kumimoji="1" lang="en-US" altLang="zh-CN" sz="2000" b="1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domain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only representating </a:t>
            </a:r>
            <a:r>
              <a:rPr kumimoji="1"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frequency domain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kumimoji="1" lang="en-US" altLang="zh-CN" sz="20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Space Domain: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PSD 2-D grid image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483225" y="1060450"/>
            <a:ext cx="6497320" cy="4868545"/>
            <a:chOff x="8573" y="903"/>
            <a:chExt cx="10232" cy="7667"/>
          </a:xfrm>
        </p:grpSpPr>
        <p:sp>
          <p:nvSpPr>
            <p:cNvPr id="4" name="文本框 3"/>
            <p:cNvSpPr txBox="1"/>
            <p:nvPr/>
          </p:nvSpPr>
          <p:spPr>
            <a:xfrm>
              <a:off x="8573" y="5204"/>
              <a:ext cx="517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2. Fill the other 9*9-32 points: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rcRect r="435" b="11031"/>
            <a:stretch>
              <a:fillRect/>
            </a:stretch>
          </p:blipFill>
          <p:spPr>
            <a:xfrm>
              <a:off x="9684" y="5896"/>
              <a:ext cx="8341" cy="926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8725" y="903"/>
              <a:ext cx="10080" cy="1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Calculate the averaged PSD scalars for 32 channel signals.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(EEG signal length = </a:t>
              </a:r>
              <a:r>
                <a: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window length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73" y="7255"/>
              <a:ext cx="10165" cy="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Enlarge the image matrix to 224*224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bicubic interpolation method.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 descr="matri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5" y="2196"/>
              <a:ext cx="6106" cy="2882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78435" y="1408430"/>
            <a:ext cx="5223510" cy="4375150"/>
            <a:chOff x="281" y="2218"/>
            <a:chExt cx="8226" cy="6890"/>
          </a:xfrm>
        </p:grpSpPr>
        <p:sp>
          <p:nvSpPr>
            <p:cNvPr id="25" name="文本框 24"/>
            <p:cNvSpPr txBox="1"/>
            <p:nvPr/>
          </p:nvSpPr>
          <p:spPr>
            <a:xfrm>
              <a:off x="2970" y="7802"/>
              <a:ext cx="5324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spcBef>
                  <a:spcPts val="1000"/>
                </a:spcBef>
                <a:buClrTx/>
                <a:buSzTx/>
                <a:buFontTx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value of the </a:t>
              </a:r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red point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corresponded to the </a:t>
              </a:r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feature (PSD)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the EEG electrode. 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3" y="2218"/>
              <a:ext cx="8074" cy="5228"/>
              <a:chOff x="433" y="2218"/>
              <a:chExt cx="8074" cy="5228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/>
              <a:srcRect r="3216"/>
              <a:stretch>
                <a:fillRect/>
              </a:stretch>
            </p:blipFill>
            <p:spPr>
              <a:xfrm>
                <a:off x="433" y="2218"/>
                <a:ext cx="7861" cy="5229"/>
              </a:xfrm>
              <a:prstGeom prst="rect">
                <a:avLst/>
              </a:prstGeom>
            </p:spPr>
          </p:pic>
          <p:sp>
            <p:nvSpPr>
              <p:cNvPr id="26" name="矩形 25"/>
              <p:cNvSpPr/>
              <p:nvPr/>
            </p:nvSpPr>
            <p:spPr>
              <a:xfrm>
                <a:off x="7098" y="2371"/>
                <a:ext cx="1348" cy="11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606" y="3701"/>
                <a:ext cx="689" cy="137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949" y="5623"/>
                <a:ext cx="559" cy="11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上箭头 30"/>
            <p:cNvSpPr/>
            <p:nvPr/>
          </p:nvSpPr>
          <p:spPr>
            <a:xfrm>
              <a:off x="6801" y="7392"/>
              <a:ext cx="362" cy="72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上箭头 4"/>
            <p:cNvSpPr/>
            <p:nvPr/>
          </p:nvSpPr>
          <p:spPr>
            <a:xfrm rot="10800000">
              <a:off x="541" y="2972"/>
              <a:ext cx="200" cy="456"/>
            </a:xfrm>
            <a:prstGeom prst="upArrow">
              <a:avLst>
                <a:gd name="adj1" fmla="val 49723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1" y="2434"/>
              <a:ext cx="204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window</a:t>
              </a:r>
              <a:endPara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Domain: Image Sequence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878070" y="768985"/>
            <a:ext cx="7033260" cy="3523615"/>
            <a:chOff x="3977" y="1877"/>
            <a:chExt cx="13146" cy="6586"/>
          </a:xfrm>
        </p:grpSpPr>
        <p:pic>
          <p:nvPicPr>
            <p:cNvPr id="5" name="图片 4" descr="flow"/>
            <p:cNvPicPr>
              <a:picLocks noChangeAspect="1"/>
            </p:cNvPicPr>
            <p:nvPr/>
          </p:nvPicPr>
          <p:blipFill>
            <a:blip r:embed="rId1"/>
            <a:srcRect l="2667" t="2329" r="2404" b="4160"/>
            <a:stretch>
              <a:fillRect/>
            </a:stretch>
          </p:blipFill>
          <p:spPr>
            <a:xfrm>
              <a:off x="4129" y="1877"/>
              <a:ext cx="12994" cy="6586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3977" y="2242"/>
              <a:ext cx="2679" cy="1197"/>
              <a:chOff x="281" y="2434"/>
              <a:chExt cx="2679" cy="1197"/>
            </a:xfrm>
          </p:grpSpPr>
          <p:sp>
            <p:nvSpPr>
              <p:cNvPr id="6" name="上箭头 5"/>
              <p:cNvSpPr/>
              <p:nvPr/>
            </p:nvSpPr>
            <p:spPr>
              <a:xfrm rot="10800000">
                <a:off x="541" y="2972"/>
                <a:ext cx="200" cy="456"/>
              </a:xfrm>
              <a:prstGeom prst="upArrow">
                <a:avLst>
                  <a:gd name="adj1" fmla="val 49723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81" y="2434"/>
                <a:ext cx="2679" cy="1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window</a:t>
                </a:r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5016500" y="5668645"/>
            <a:ext cx="6837680" cy="711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spcBef>
                <a:spcPts val="100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best time window size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Experiment: time window size = 1s, 2s, 3s, 4s, 5s, 8s, 10s, 12s, 15s, 20s, 30s, 60s.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6570" y="1094105"/>
            <a:ext cx="3855720" cy="1949263"/>
            <a:chOff x="85" y="2216"/>
            <a:chExt cx="5928" cy="2996"/>
          </a:xfrm>
        </p:grpSpPr>
        <p:sp>
          <p:nvSpPr>
            <p:cNvPr id="13" name="文本框 12"/>
            <p:cNvSpPr txBox="1"/>
            <p:nvPr/>
          </p:nvSpPr>
          <p:spPr>
            <a:xfrm>
              <a:off x="1096" y="4741"/>
              <a:ext cx="4629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EEG signal sequence in 1 second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5" y="2216"/>
              <a:ext cx="5928" cy="2660"/>
              <a:chOff x="85" y="2216"/>
              <a:chExt cx="5928" cy="2660"/>
            </a:xfrm>
          </p:grpSpPr>
          <p:pic>
            <p:nvPicPr>
              <p:cNvPr id="12" name="图片 11" descr="signal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" y="2216"/>
                <a:ext cx="5929" cy="2661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1779" y="2216"/>
                <a:ext cx="2719" cy="839"/>
              </a:xfrm>
              <a:prstGeom prst="rect">
                <a:avLst/>
              </a:prstGeom>
              <a:noFill/>
              <a:ln w="28575">
                <a:solidFill>
                  <a:srgbClr val="FE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7" name="图片 16" descr="chang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" y="3605530"/>
            <a:ext cx="4333240" cy="304863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2101215" y="3656965"/>
            <a:ext cx="2501900" cy="1127760"/>
            <a:chOff x="3309" y="5759"/>
            <a:chExt cx="3940" cy="1776"/>
          </a:xfrm>
        </p:grpSpPr>
        <p:sp>
          <p:nvSpPr>
            <p:cNvPr id="22" name="矩形 21"/>
            <p:cNvSpPr/>
            <p:nvPr/>
          </p:nvSpPr>
          <p:spPr>
            <a:xfrm>
              <a:off x="5857" y="5759"/>
              <a:ext cx="1393" cy="880"/>
            </a:xfrm>
            <a:prstGeom prst="rect">
              <a:avLst/>
            </a:prstGeom>
            <a:noFill/>
            <a:ln w="28575">
              <a:solidFill>
                <a:srgbClr val="FE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309" y="6655"/>
              <a:ext cx="1393" cy="880"/>
            </a:xfrm>
            <a:prstGeom prst="rect">
              <a:avLst/>
            </a:prstGeom>
            <a:noFill/>
            <a:ln w="28575">
              <a:solidFill>
                <a:srgbClr val="FE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59350" y="4519930"/>
            <a:ext cx="6123940" cy="1048385"/>
            <a:chOff x="7901" y="8507"/>
            <a:chExt cx="9644" cy="1651"/>
          </a:xfrm>
        </p:grpSpPr>
        <p:sp>
          <p:nvSpPr>
            <p:cNvPr id="19" name="文本框 18"/>
            <p:cNvSpPr txBox="1"/>
            <p:nvPr/>
          </p:nvSpPr>
          <p:spPr>
            <a:xfrm>
              <a:off x="7901" y="8507"/>
              <a:ext cx="9644" cy="1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spcBef>
                  <a:spcPts val="1000"/>
                </a:spcBef>
                <a:buClrTx/>
                <a:buSzTx/>
                <a:buFont typeface="Wingdings" panose="05000000000000000000" charset="0"/>
                <a:buChar char="Ø"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Example on EEG signal of 1st participant &amp; 1st trial: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Column: time window size =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1s, 2s, 3s, 4s, 5s.     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Row: image sequences.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901" y="9628"/>
              <a:ext cx="933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 typeface="Wingdings" panose="05000000000000000000" charset="0"/>
                <a:buNone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Sequence(1,5) ≈ Sequence(2,3) : </a:t>
              </a:r>
              <a:r>
                <a:rPr lang="en-US" sz="1600" b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time-varying feature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of EEG signal.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kinds of Image Represetation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 descr="s1_t2_total_co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9945" y="1337945"/>
            <a:ext cx="1880870" cy="1625600"/>
          </a:xfrm>
          <a:prstGeom prst="rect">
            <a:avLst/>
          </a:prstGeom>
        </p:spPr>
      </p:pic>
      <p:pic>
        <p:nvPicPr>
          <p:cNvPr id="13" name="图片 12" descr="s1_t2_total_contb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322705"/>
            <a:ext cx="2274570" cy="1704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325" y="3706495"/>
            <a:ext cx="515747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the EEG-PSD features from traditional method to plot </a:t>
            </a:r>
            <a:r>
              <a:rPr kumimoji="1"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power spectrum contour maps of EEG full band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lang="en-US" altLang="zh-CN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 is normalized, the </a:t>
            </a:r>
            <a:r>
              <a:rPr kumimoji="1" lang="en-US" altLang="zh-CN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region represents </a:t>
            </a:r>
            <a:r>
              <a:rPr kumimoji="1" lang="en-US" altLang="zh-CN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 PSD value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region represents </a:t>
            </a:r>
            <a:r>
              <a:rPr kumimoji="1" lang="en-US" altLang="zh-CN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 PSD value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kumimoji="1" lang="en-US" altLang="zh-CN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995" y="2999105"/>
            <a:ext cx="171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16 contour lines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96615" y="2999105"/>
            <a:ext cx="182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200 contour lines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10630" y="939165"/>
            <a:ext cx="5962650" cy="4780280"/>
            <a:chOff x="9938" y="1479"/>
            <a:chExt cx="9390" cy="7528"/>
          </a:xfrm>
        </p:grpSpPr>
        <p:sp>
          <p:nvSpPr>
            <p:cNvPr id="4" name="文本框 3"/>
            <p:cNvSpPr txBox="1"/>
            <p:nvPr/>
          </p:nvSpPr>
          <p:spPr>
            <a:xfrm>
              <a:off x="11211" y="1479"/>
              <a:ext cx="567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buClrTx/>
                <a:buSzTx/>
                <a:buFont typeface="Arial" panose="020B0604020202020204" pitchFamily="34" charset="0"/>
                <a:buNone/>
              </a:pPr>
              <a:r>
                <a:rPr kumimoji="1" lang="en-US" altLang="zh-CN" sz="2000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3-band combination: Heat Map</a:t>
              </a:r>
              <a:endPara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0048" y="2464"/>
              <a:ext cx="9280" cy="2376"/>
              <a:chOff x="3174" y="3274"/>
              <a:chExt cx="14171" cy="2859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174" y="3274"/>
                <a:ext cx="13530" cy="2282"/>
                <a:chOff x="2653" y="3991"/>
                <a:chExt cx="13530" cy="2282"/>
              </a:xfrm>
            </p:grpSpPr>
            <p:pic>
              <p:nvPicPr>
                <p:cNvPr id="12" name="图片 11" descr="s1_t1_total_thetabar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" y="4029"/>
                  <a:ext cx="2993" cy="2245"/>
                </a:xfrm>
                <a:prstGeom prst="rect">
                  <a:avLst/>
                </a:prstGeom>
              </p:spPr>
            </p:pic>
            <p:pic>
              <p:nvPicPr>
                <p:cNvPr id="9" name="图片 8" descr="s1_t1_total_combin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43" y="3991"/>
                  <a:ext cx="2740" cy="2053"/>
                </a:xfrm>
                <a:prstGeom prst="rect">
                  <a:avLst/>
                </a:prstGeom>
              </p:spPr>
            </p:pic>
            <p:pic>
              <p:nvPicPr>
                <p:cNvPr id="7" name="图片 6" descr="s1_t1_total_alphabar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4" y="4029"/>
                  <a:ext cx="2911" cy="2183"/>
                </a:xfrm>
                <a:prstGeom prst="rect">
                  <a:avLst/>
                </a:prstGeom>
              </p:spPr>
            </p:pic>
            <p:pic>
              <p:nvPicPr>
                <p:cNvPr id="8" name="图片 7" descr="s1_t1_total_betabar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4" y="3991"/>
                  <a:ext cx="2961" cy="2221"/>
                </a:xfrm>
                <a:prstGeom prst="rect">
                  <a:avLst/>
                </a:prstGeom>
              </p:spPr>
            </p:pic>
            <p:sp>
              <p:nvSpPr>
                <p:cNvPr id="24" name="加号 23"/>
                <p:cNvSpPr/>
                <p:nvPr/>
              </p:nvSpPr>
              <p:spPr>
                <a:xfrm>
                  <a:off x="5646" y="4815"/>
                  <a:ext cx="611" cy="611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加号 25"/>
                <p:cNvSpPr/>
                <p:nvPr/>
              </p:nvSpPr>
              <p:spPr>
                <a:xfrm>
                  <a:off x="9063" y="4796"/>
                  <a:ext cx="611" cy="611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于号 26"/>
                <p:cNvSpPr/>
                <p:nvPr/>
              </p:nvSpPr>
              <p:spPr>
                <a:xfrm>
                  <a:off x="12716" y="4856"/>
                  <a:ext cx="551" cy="551"/>
                </a:xfrm>
                <a:prstGeom prst="mathEqual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3176" y="5494"/>
                <a:ext cx="14169" cy="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theta-band           alpha-band           beta band            combined band</a:t>
                </a:r>
                <a:endPara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9938" y="5375"/>
              <a:ext cx="8402" cy="36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Use the EEG-PSD features from traditional method to plot </a:t>
              </a:r>
              <a:r>
                <a:rPr kumimoji="1" lang="en-US" altLang="zh-CN" sz="1600" b="1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power spectrum heat maps of each EEG band.</a:t>
              </a:r>
              <a:endParaRPr kumimoji="1"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endParaRPr kumimoji="1"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Combine three heat maps to an RGB image according to different weights (the ratio of alpha blending).</a:t>
              </a:r>
              <a:endPara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endPara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The </a:t>
              </a:r>
              <a:r>
                <a:rPr kumimoji="1" lang="en-US" altLang="zh-CN" sz="1600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deep colorful</a:t>
              </a: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part represents </a:t>
              </a:r>
              <a:r>
                <a:rPr kumimoji="1" lang="en-US" altLang="zh-CN" sz="1600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big PSD value</a:t>
              </a: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, the </a:t>
              </a:r>
              <a:r>
                <a:rPr kumimoji="1" lang="en-US" altLang="zh-CN" sz="1600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shallow colorful</a:t>
              </a: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part represents </a:t>
              </a:r>
              <a:r>
                <a:rPr kumimoji="1" lang="en-US" altLang="zh-CN" sz="1600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small PSD value</a:t>
              </a:r>
              <a:r>
                <a:rPr kumimoji="1" lang="en-US" altLang="zh-CN" sz="1600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.</a:t>
              </a:r>
              <a:endPara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algn="l">
                <a:buClrTx/>
                <a:buSzTx/>
                <a:buFontTx/>
              </a:pPr>
              <a:endParaRPr kumimoji="1" lang="en-US" altLang="zh-CN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46505" y="923925"/>
            <a:ext cx="37960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All band: 2-D Grid Contour Map</a:t>
            </a:r>
            <a:endParaRPr kumimoji="1" lang="en-US" altLang="zh-CN" sz="20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7575" y="5772150"/>
            <a:ext cx="105156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Both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spectral and spatial information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are represented by a single brain contour map or heat map. Image sequence represents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temporal information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lang="en-US" altLang="zh-CN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035675" y="939165"/>
            <a:ext cx="0" cy="430911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367899" y="3044057"/>
            <a:ext cx="5456696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en-US" altLang="zh-CN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35355" y="1210945"/>
            <a:ext cx="10321925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endParaRPr lang="en-US" altLang="zh-CN" sz="2000" b="1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emotion-classiﬁcation problem based on EEG signals. </a:t>
            </a:r>
            <a:endParaRPr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 feature extraction: EEG-PSD 2-D contour map sequence (input).</a:t>
            </a:r>
            <a:endParaRPr lang="en-US" altLang="zh-CN" sz="20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000" b="1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CN" sz="2000" b="1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2.</a:t>
            </a:r>
            <a:r>
              <a:rPr lang="zh-CN" altLang="en-US" sz="2000" b="1" dirty="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Deep learning feature extraction:</a:t>
            </a:r>
            <a:r>
              <a:rPr lang="zh-CN" altLang="en-US" sz="2000" b="1" dirty="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en-US" altLang="zh-CN" sz="2000" b="1" dirty="0" smtClean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</a:t>
            </a:r>
            <a:r>
              <a:rPr sz="20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re-trained VGG-16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network is u</a:t>
            </a: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sed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for </a:t>
            </a:r>
            <a:r>
              <a:rPr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feature extraction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alient brain regions under various affective states</a:t>
            </a: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en-US"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ow the power interacts with each other across the different brain regions</a:t>
            </a: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en-US" altLang="zh-CN" sz="2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Time-varying features &amp; performance of reccurent network:</a:t>
            </a:r>
            <a:endParaRPr lang="en-US" altLang="zh-CN" sz="2000" b="1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Recurrent architecture : LSTM, RNN, Gated Recurrent Unit (GRU).</a:t>
            </a:r>
            <a:endParaRPr lang="en-US" altLang="zh-CN" sz="20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</a:t>
            </a:r>
            <a:r>
              <a:rPr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ynamic variations of EEG among a complete emotional process.</a:t>
            </a:r>
            <a:endParaRPr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Recognize affective states(output) according to EEG signals.</a:t>
            </a:r>
            <a:endParaRPr lang="en-US" altLang="zh-CN" sz="20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5175" y="287655"/>
            <a:ext cx="9519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Pipeline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387210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4299942" y="2239032"/>
            <a:ext cx="407579" cy="557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4279143" y="4023087"/>
            <a:ext cx="428625" cy="548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>
            <a:fillRect/>
          </a:stretch>
        </p:blipFill>
        <p:spPr>
          <a:xfrm>
            <a:off x="10357000" y="65795"/>
            <a:ext cx="1786916" cy="2007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ybrid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odel</a:t>
            </a:r>
            <a:endParaRPr kumimoji="1"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933450" y="998220"/>
            <a:ext cx="10796270" cy="5863590"/>
          </a:xfrm>
        </p:spPr>
        <p:txBody>
          <a:bodyPr anchor="t">
            <a:normAutofit fontScale="90000" lnSpcReduction="10000"/>
          </a:bodyPr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Convolutional recurrent hybrid architecture: </a:t>
            </a:r>
            <a:endParaRPr lang="en-US" altLang="zh-CN" sz="24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traditional feature extraction + pre-trained VGG16 + LSTM, etc.</a:t>
            </a:r>
            <a:r>
              <a:rPr lang="en-US" sz="24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kumimoji="1" lang="en-US" sz="2000" b="1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1"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Process:</a:t>
            </a:r>
            <a:endParaRPr kumimoji="1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90000"/>
              </a:lnSpc>
              <a:buClrTx/>
              <a:buSzTx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Convnet feature learning: </a:t>
            </a:r>
            <a:endParaRPr kumimoji="1"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90000"/>
              </a:lnSpc>
              <a:buClrTx/>
              <a:buSzTx/>
              <a:buFont typeface="+mj-lt"/>
              <a:buNone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(1) T</a:t>
            </a:r>
            <a:r>
              <a:rPr lang="en-US" altLang="zh-CN" sz="2000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raditional feature extraction by </a:t>
            </a:r>
            <a:r>
              <a:rPr lang="en-US" altLang="zh-CN" sz="2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PSD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2-D Grid Contour Map or Heat Map.</a:t>
            </a:r>
            <a:endParaRPr kumimoji="1" lang="en-US" altLang="zh-CN" sz="20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90000"/>
              </a:lnSpc>
              <a:buClrTx/>
              <a:buSzTx/>
              <a:buFont typeface="+mj-lt"/>
              <a:buNone/>
            </a:pPr>
            <a:r>
              <a:rPr lang="en-US" altLang="zh-CN" sz="2000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(2) 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EEG image sequence (</a:t>
            </a:r>
            <a:r>
              <a:rPr kumimoji="1" lang="en-US" sz="2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images=60s/time window size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 trial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resized and submitted to </a:t>
            </a:r>
            <a:r>
              <a:rPr kumimoji="1"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VGG16 network.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kumimoji="1"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0" algn="l">
              <a:lnSpc>
                <a:spcPct val="90000"/>
              </a:lnSpc>
              <a:buClrTx/>
              <a:buSzTx/>
              <a:buFont typeface="+mj-lt"/>
              <a:buNone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(3) </a:t>
            </a:r>
            <a:r>
              <a:rPr lang="en-US" sz="20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Principal component analysis</a:t>
            </a:r>
            <a:r>
              <a:rPr kumimoji="1"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 applied to feature space of the last but one layer to reduce feature dimension from 4096 to 30 per trial. </a:t>
            </a:r>
            <a:endParaRPr kumimoji="1"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90000"/>
              </a:lnSpc>
              <a:buClrTx/>
              <a:buSzTx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 feature aggregation: </a:t>
            </a:r>
            <a:endParaRPr kumimoji="1"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90000"/>
              </a:lnSpc>
              <a:buClrTx/>
              <a:buSzTx/>
              <a:buFont typeface="+mj-lt"/>
              <a:buNone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30*n features (n images) are sent to </a:t>
            </a:r>
            <a:r>
              <a:rPr kumimoji="1"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 or other recurrent networks</a:t>
            </a: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buClrTx/>
              <a:buSzTx/>
            </a:pPr>
            <a:r>
              <a:rPr kumimoji="1"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 Class prediction.</a:t>
            </a:r>
            <a:endParaRPr lang="en-US" altLang="zh-CN" sz="2400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LSTM"/>
          <p:cNvPicPr>
            <a:picLocks noChangeAspect="1"/>
          </p:cNvPicPr>
          <p:nvPr/>
        </p:nvPicPr>
        <p:blipFill>
          <a:blip r:embed="rId1"/>
          <a:srcRect t="14093" b="10755"/>
          <a:stretch>
            <a:fillRect/>
          </a:stretch>
        </p:blipFill>
        <p:spPr>
          <a:xfrm>
            <a:off x="2550795" y="1875790"/>
            <a:ext cx="7731760" cy="187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eep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earning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eature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xtraction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VGG16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network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313815" y="1069975"/>
            <a:ext cx="9565005" cy="888365"/>
          </a:xfrm>
        </p:spPr>
        <p:txBody>
          <a:bodyPr anchor="t">
            <a:normAutofit/>
          </a:bodyPr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This network is pre-trained with more than a million images for 1,000 object categories using the Imagenet Database.</a:t>
            </a:r>
            <a:endParaRPr lang="en-US" sz="2400" b="1" u="sng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lang="en-US" sz="2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VG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1923415"/>
            <a:ext cx="3839845" cy="2163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8045" y="2526030"/>
            <a:ext cx="484759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1. Contour image sequence (224×224×3 size, image number = 60/time window length)</a:t>
            </a: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with labels (ratings) is resized and submitted to VGG-16 network. </a:t>
            </a:r>
            <a:endParaRPr lang="en-US"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lang="en-US"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PCA is applied to feature space of the last but one layer to reduce the feature dimension (4096 to 30 features) for each trial. </a:t>
            </a:r>
            <a:endParaRPr lang="en-US" altLang="en-US" sz="20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 descr="vgg_stru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0" y="4187825"/>
            <a:ext cx="5624830" cy="188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3717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2774664"/>
            <a:ext cx="322516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39895" y="1060450"/>
            <a:ext cx="8802370" cy="4829810"/>
            <a:chOff x="5966" y="1281"/>
            <a:chExt cx="13862" cy="7606"/>
          </a:xfrm>
        </p:grpSpPr>
        <p:sp>
          <p:nvSpPr>
            <p:cNvPr id="3" name="矩形 2"/>
            <p:cNvSpPr/>
            <p:nvPr/>
          </p:nvSpPr>
          <p:spPr>
            <a:xfrm>
              <a:off x="6316" y="6622"/>
              <a:ext cx="863" cy="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966" y="1281"/>
              <a:ext cx="13862" cy="7607"/>
              <a:chOff x="5782" y="2846"/>
              <a:chExt cx="13862" cy="7607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782" y="2846"/>
                <a:ext cx="13863" cy="4945"/>
                <a:chOff x="10448" y="1662"/>
                <a:chExt cx="13420" cy="4945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10448" y="1662"/>
                  <a:ext cx="13420" cy="4945"/>
                  <a:chOff x="4051352" y="1351400"/>
                  <a:chExt cx="8521321" cy="3140650"/>
                </a:xfrm>
              </p:grpSpPr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4051352" y="1351400"/>
                    <a:ext cx="5660781" cy="572850"/>
                    <a:chOff x="3698545" y="566858"/>
                    <a:chExt cx="5905723" cy="572850"/>
                  </a:xfrm>
                </p:grpSpPr>
                <p:sp>
                  <p:nvSpPr>
                    <p:cNvPr id="19" name="文本框 18"/>
                    <p:cNvSpPr txBox="1"/>
                    <p:nvPr/>
                  </p:nvSpPr>
                  <p:spPr>
                    <a:xfrm>
                      <a:off x="4725265" y="617665"/>
                      <a:ext cx="4879003" cy="522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2800" b="1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Target</a:t>
                      </a:r>
                      <a:endParaRPr lang="en-US" altLang="zh-CN" sz="2800" b="1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p:txBody>
                </p:sp>
                <p:sp>
                  <p:nvSpPr>
                    <p:cNvPr id="17" name="文本框 16"/>
                    <p:cNvSpPr txBox="1"/>
                    <p:nvPr/>
                  </p:nvSpPr>
                  <p:spPr>
                    <a:xfrm>
                      <a:off x="3698545" y="614326"/>
                      <a:ext cx="1023580" cy="522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en-US" altLang="zh-CN" sz="28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2" name="矩形 31"/>
                    <p:cNvSpPr/>
                    <p:nvPr/>
                  </p:nvSpPr>
                  <p:spPr>
                    <a:xfrm>
                      <a:off x="3923004" y="566858"/>
                      <a:ext cx="553462" cy="57257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4053533" y="2205339"/>
                    <a:ext cx="8519140" cy="1413235"/>
                    <a:chOff x="3698545" y="-273798"/>
                    <a:chExt cx="8887763" cy="1413235"/>
                  </a:xfrm>
                </p:grpSpPr>
                <p:sp>
                  <p:nvSpPr>
                    <p:cNvPr id="49" name="文本框 18"/>
                    <p:cNvSpPr txBox="1"/>
                    <p:nvPr/>
                  </p:nvSpPr>
                  <p:spPr>
                    <a:xfrm>
                      <a:off x="4719493" y="-273798"/>
                      <a:ext cx="7866815" cy="522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Data &amp; Label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p:txBody>
                </p:sp>
                <p:sp>
                  <p:nvSpPr>
                    <p:cNvPr id="50" name="文本框 16"/>
                    <p:cNvSpPr txBox="1"/>
                    <p:nvPr/>
                  </p:nvSpPr>
                  <p:spPr>
                    <a:xfrm>
                      <a:off x="3698545" y="614326"/>
                      <a:ext cx="1023580" cy="522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en-US" altLang="zh-CN" sz="28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1" name="矩形 50"/>
                    <p:cNvSpPr/>
                    <p:nvPr/>
                  </p:nvSpPr>
                  <p:spPr>
                    <a:xfrm>
                      <a:off x="3923004" y="566858"/>
                      <a:ext cx="553462" cy="57257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4053533" y="2199838"/>
                    <a:ext cx="981127" cy="572579"/>
                    <a:chOff x="3698545" y="566858"/>
                    <a:chExt cx="1023580" cy="572579"/>
                  </a:xfrm>
                </p:grpSpPr>
                <p:sp>
                  <p:nvSpPr>
                    <p:cNvPr id="76" name="文本框 16"/>
                    <p:cNvSpPr txBox="1"/>
                    <p:nvPr/>
                  </p:nvSpPr>
                  <p:spPr>
                    <a:xfrm>
                      <a:off x="3698545" y="571871"/>
                      <a:ext cx="1023580" cy="522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en-US" altLang="zh-CN" sz="28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77" name="矩形 76"/>
                    <p:cNvSpPr/>
                    <p:nvPr/>
                  </p:nvSpPr>
                  <p:spPr>
                    <a:xfrm>
                      <a:off x="3923004" y="566858"/>
                      <a:ext cx="553462" cy="57257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4051352" y="3919471"/>
                    <a:ext cx="6934929" cy="572579"/>
                    <a:chOff x="3697874" y="594456"/>
                    <a:chExt cx="7235003" cy="572579"/>
                  </a:xfrm>
                </p:grpSpPr>
                <p:sp>
                  <p:nvSpPr>
                    <p:cNvPr id="20" name="文本框 18"/>
                    <p:cNvSpPr txBox="1"/>
                    <p:nvPr/>
                  </p:nvSpPr>
                  <p:spPr>
                    <a:xfrm>
                      <a:off x="4697743" y="600876"/>
                      <a:ext cx="6235134" cy="5220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altLang="zh-C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" name="文本框 16"/>
                    <p:cNvSpPr txBox="1"/>
                    <p:nvPr/>
                  </p:nvSpPr>
                  <p:spPr>
                    <a:xfrm>
                      <a:off x="3697874" y="601434"/>
                      <a:ext cx="1023580" cy="522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en-US" altLang="zh-CN" sz="28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2" name="矩形 21"/>
                    <p:cNvSpPr/>
                    <p:nvPr/>
                  </p:nvSpPr>
                  <p:spPr>
                    <a:xfrm>
                      <a:off x="3922333" y="594456"/>
                      <a:ext cx="553462" cy="57257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13" name="文本框 18"/>
                <p:cNvSpPr txBox="1"/>
                <p:nvPr/>
              </p:nvSpPr>
              <p:spPr>
                <a:xfrm>
                  <a:off x="11957" y="4410"/>
                  <a:ext cx="10721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Feature Image Sequence</a:t>
                  </a:r>
                  <a:endPara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5787" y="8267"/>
                <a:ext cx="11318" cy="2187"/>
                <a:chOff x="5787" y="8267"/>
                <a:chExt cx="11318" cy="2187"/>
              </a:xfrm>
            </p:grpSpPr>
            <p:sp>
              <p:nvSpPr>
                <p:cNvPr id="4" name="文本框 16"/>
                <p:cNvSpPr txBox="1"/>
                <p:nvPr/>
              </p:nvSpPr>
              <p:spPr>
                <a:xfrm>
                  <a:off x="5787" y="8267"/>
                  <a:ext cx="1596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en-US" altLang="zh-CN" sz="28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6132" y="9552"/>
                  <a:ext cx="863" cy="9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文本框 16"/>
                <p:cNvSpPr txBox="1"/>
                <p:nvPr/>
              </p:nvSpPr>
              <p:spPr>
                <a:xfrm>
                  <a:off x="5787" y="9632"/>
                  <a:ext cx="1596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06</a:t>
                  </a:r>
                  <a:endParaRPr lang="en-US" altLang="zh-CN" sz="28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文本框 18"/>
                <p:cNvSpPr txBox="1"/>
                <p:nvPr/>
              </p:nvSpPr>
              <p:spPr>
                <a:xfrm>
                  <a:off x="7341" y="8267"/>
                  <a:ext cx="9723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2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Evaluation</a:t>
                  </a:r>
                  <a:endPara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文本框 18"/>
                <p:cNvSpPr txBox="1"/>
                <p:nvPr/>
              </p:nvSpPr>
              <p:spPr>
                <a:xfrm>
                  <a:off x="7383" y="9592"/>
                  <a:ext cx="9723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en-US" altLang="zh-CN" sz="2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Conclusion</a:t>
                  </a:r>
                  <a:endPara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Reccurent nueral networks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9130" y="1924050"/>
            <a:ext cx="4359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RNN, LSTM and GRU</a:t>
            </a:r>
            <a:endParaRPr lang="zh-CN" altLang="en-US" sz="2000" b="1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419340" y="4937125"/>
            <a:ext cx="4682490" cy="1708150"/>
            <a:chOff x="11684" y="7775"/>
            <a:chExt cx="7374" cy="269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684" y="7775"/>
              <a:ext cx="2964" cy="269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4648" y="8411"/>
              <a:ext cx="441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C: VGG16 layers without last layer; 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L: LSTM layer </a:t>
              </a:r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(128 units)</a:t>
              </a:r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FC: fully-connected layer; 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SM: softmax layer.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63270" y="926465"/>
            <a:ext cx="10495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Reccurent nueral networks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can capture variations of VGG16 activated sequence in a short interval, which reﬂects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subtle changes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of subject’s emotional state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In order to</a:t>
            </a:r>
            <a:r>
              <a:rPr lang="en-US" altLang="zh-CN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explore the most effective recurrent unit</a:t>
            </a:r>
            <a:r>
              <a:rPr lang="en-US" altLang="zh-CN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 </a:t>
            </a:r>
            <a:r>
              <a:rPr lang="en-US" altLang="zh-CN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he ﬁnal accuracies of different types of RNN </a:t>
            </a:r>
            <a:r>
              <a:rPr kumimoji="1"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variant </a:t>
            </a:r>
            <a:r>
              <a:rPr lang="en-US" altLang="zh-CN" dirty="0" smtClean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architectures will be compared.</a:t>
            </a:r>
            <a:endParaRPr lang="zh-CN" altLang="en-US" dirty="0" smtClean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50685" y="2306320"/>
            <a:ext cx="544131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is traditional sequence model with a large number of cells, resulting in the problem of </a:t>
            </a:r>
            <a:r>
              <a:rPr lang="zh-CN" altLang="en-US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gradient explosion and disappearance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not sensitive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to the relationship between </a:t>
            </a:r>
            <a:r>
              <a:rPr lang="en-US" altLang="zh-CN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long-distant cells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adopted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gate method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to solve the gradient explosion of RNN, and used cell state to </a:t>
            </a:r>
            <a:r>
              <a:rPr lang="en-US" altLang="zh-CN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save the long-term memory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them covered by short-term memory.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easy version of LSTM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GRU has one third less parameters than LSTM, so it </a:t>
            </a:r>
            <a:r>
              <a:rPr lang="en-US" altLang="zh-CN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converges faster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and is </a:t>
            </a:r>
            <a:r>
              <a:rPr lang="en-US" altLang="zh-CN" sz="1600" u="sng">
                <a:latin typeface="Times New Roman" panose="02020603050405020304" pitchFamily="18" charset="0"/>
                <a:cs typeface="Times New Roman" panose="02020603050405020304" pitchFamily="18" charset="0"/>
              </a:rPr>
              <a:t>not susceptible to overﬁtting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7210" y="2306320"/>
            <a:ext cx="6059170" cy="4118610"/>
            <a:chOff x="377" y="3295"/>
            <a:chExt cx="9542" cy="6486"/>
          </a:xfrm>
        </p:grpSpPr>
        <p:grpSp>
          <p:nvGrpSpPr>
            <p:cNvPr id="30" name="组合 29"/>
            <p:cNvGrpSpPr/>
            <p:nvPr/>
          </p:nvGrpSpPr>
          <p:grpSpPr>
            <a:xfrm>
              <a:off x="377" y="3295"/>
              <a:ext cx="9298" cy="3882"/>
              <a:chOff x="377" y="3295"/>
              <a:chExt cx="9298" cy="3882"/>
            </a:xfrm>
          </p:grpSpPr>
          <p:pic>
            <p:nvPicPr>
              <p:cNvPr id="31" name="图片 30" descr="lstm_str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" y="3295"/>
                <a:ext cx="6488" cy="2489"/>
              </a:xfrm>
              <a:prstGeom prst="rect">
                <a:avLst/>
              </a:prstGeom>
            </p:spPr>
          </p:pic>
          <p:grpSp>
            <p:nvGrpSpPr>
              <p:cNvPr id="32" name="组合 31"/>
              <p:cNvGrpSpPr/>
              <p:nvPr/>
            </p:nvGrpSpPr>
            <p:grpSpPr>
              <a:xfrm>
                <a:off x="6579" y="3555"/>
                <a:ext cx="3096" cy="3623"/>
                <a:chOff x="13509" y="1624"/>
                <a:chExt cx="4958" cy="5958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03" y="1624"/>
                  <a:ext cx="3968" cy="1575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09" y="3371"/>
                  <a:ext cx="4958" cy="2573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6" y="6262"/>
                  <a:ext cx="4485" cy="1320"/>
                </a:xfrm>
                <a:prstGeom prst="rect">
                  <a:avLst/>
                </a:prstGeom>
              </p:spPr>
            </p:pic>
          </p:grpSp>
          <p:sp>
            <p:nvSpPr>
              <p:cNvPr id="37" name="文本框 36"/>
              <p:cNvSpPr txBox="1"/>
              <p:nvPr/>
            </p:nvSpPr>
            <p:spPr>
              <a:xfrm>
                <a:off x="708" y="5891"/>
                <a:ext cx="5728" cy="116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nput gate, forget gate, output gate and cell activation vectors are denoted, respectively, as i, f, o, and c</a:t>
                </a: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zh-CN" altLang="en-US" sz="14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σ is the logistic sigmoid function</a:t>
                </a: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08" y="3416"/>
                <a:ext cx="130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LSTM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18" y="7507"/>
              <a:ext cx="8620" cy="2068"/>
              <a:chOff x="818" y="7507"/>
              <a:chExt cx="8620" cy="2068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6"/>
              <a:srcRect r="50933"/>
              <a:stretch>
                <a:fillRect/>
              </a:stretch>
            </p:blipFill>
            <p:spPr>
              <a:xfrm>
                <a:off x="2429" y="7507"/>
                <a:ext cx="2998" cy="2068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6"/>
              <a:srcRect l="48985"/>
              <a:stretch>
                <a:fillRect/>
              </a:stretch>
            </p:blipFill>
            <p:spPr>
              <a:xfrm>
                <a:off x="6814" y="7670"/>
                <a:ext cx="2624" cy="1742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818" y="7615"/>
                <a:ext cx="10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GRU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77" y="3295"/>
              <a:ext cx="9542" cy="6486"/>
              <a:chOff x="377" y="3295"/>
              <a:chExt cx="9542" cy="6486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77" y="3295"/>
                <a:ext cx="9542" cy="6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dk1"/>
                    </a:solidFill>
                  </a14:hiddenFill>
                </a:ext>
              </a:ex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377" y="7428"/>
                <a:ext cx="9518" cy="1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3690" y="944245"/>
            <a:ext cx="5257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spcBef>
                <a:spcPts val="1000"/>
              </a:spcBef>
              <a:buClrTx/>
              <a:buSzTx/>
              <a:buFont typeface="Wingdings" panose="05000000000000000000" charset="0"/>
              <a:buChar char="ü"/>
            </a:pPr>
            <a:endParaRPr kumimoji="1" lang="en-US" altLang="zh-CN" sz="20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6815" y="990600"/>
            <a:ext cx="49911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80/20 data set ratio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10-fold cross-validation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batch size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Recursive networks are trained by optimizing the cross-entropy loss and adopting Adam algorithm (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learning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rate =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e-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p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ecause VGG16 has a small kernel size and a large depth, it forms implicit regularization.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84925" y="882015"/>
            <a:ext cx="5424170" cy="4425315"/>
            <a:chOff x="10055" y="1389"/>
            <a:chExt cx="8542" cy="6969"/>
          </a:xfrm>
        </p:grpSpPr>
        <p:sp>
          <p:nvSpPr>
            <p:cNvPr id="3" name="文本框 2"/>
            <p:cNvSpPr txBox="1"/>
            <p:nvPr/>
          </p:nvSpPr>
          <p:spPr>
            <a:xfrm>
              <a:off x="10227" y="1389"/>
              <a:ext cx="8370" cy="29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zh-CN" alt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ver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fitting Problem</a:t>
              </a:r>
              <a:endPara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fontAlgn="auto">
                <a:lnSpc>
                  <a:spcPts val="226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ropout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: d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rop rate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in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FC 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layers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= 0.5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l" fontAlgn="auto">
                <a:lnSpc>
                  <a:spcPts val="226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arly 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Stopping: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in a randomly selected validation set per epoch.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l" fontAlgn="auto">
                <a:lnSpc>
                  <a:spcPts val="226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Data Argumentation: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 least 20,000 images for each epoch</a:t>
              </a:r>
              <a:r>
                <a:rPr kumimoji="1" lang="en-US" altLang="zh-CN" b="1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.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59" y="6470"/>
              <a:ext cx="763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p.s. 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di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ff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erent time window sequences, parameters for data augmentation are di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ff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erent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e.g.</a:t>
              </a:r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T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ime window of 1s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~ 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s,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data augmentation is not needed.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055" y="4299"/>
              <a:ext cx="8542" cy="21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0" algn="l" fontAlgn="auto">
                <a:lnSpc>
                  <a:spcPts val="176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kumimoji="1" lang="en-US" altLang="zh-CN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random_flip_left_right</a:t>
              </a:r>
              <a:endPara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342900" indent="0" algn="l" fontAlgn="auto">
                <a:lnSpc>
                  <a:spcPts val="176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kumimoji="1" lang="en-US" altLang="zh-CN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random_contrast</a:t>
              </a:r>
              <a:endPara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342900" indent="0" algn="l" fontAlgn="auto">
                <a:lnSpc>
                  <a:spcPts val="176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kumimoji="1" lang="en-US" altLang="zh-CN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image_standardization</a:t>
              </a:r>
              <a:endParaRPr kumimoji="1"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indent="0" algn="l" fontAlgn="auto">
                <a:lnSpc>
                  <a:spcPts val="176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None/>
              </a:pP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   ×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dd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ing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noise to images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ncreases the error rate.</a:t>
              </a: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51000" y="3528060"/>
            <a:ext cx="3634740" cy="2722880"/>
            <a:chOff x="2600" y="5556"/>
            <a:chExt cx="5724" cy="428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00" y="5556"/>
              <a:ext cx="5725" cy="4289"/>
            </a:xfrm>
            <a:prstGeom prst="rect">
              <a:avLst/>
            </a:prstGeom>
          </p:spPr>
        </p:pic>
        <p:sp>
          <p:nvSpPr>
            <p:cNvPr id="13" name="流程图: 联系 12"/>
            <p:cNvSpPr/>
            <p:nvPr/>
          </p:nvSpPr>
          <p:spPr>
            <a:xfrm>
              <a:off x="3848" y="9132"/>
              <a:ext cx="429" cy="383"/>
            </a:xfrm>
            <a:prstGeom prst="flowChartConnector">
              <a:avLst/>
            </a:prstGeom>
            <a:noFill/>
            <a:ln w="38100">
              <a:solidFill>
                <a:srgbClr val="FE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Five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461586" y="2726830"/>
            <a:ext cx="526882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altLang="zh-CN" sz="6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lass-separability </a:t>
            </a: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of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traditional vs. deep-learning features</a:t>
            </a:r>
            <a:endParaRPr kumimoji="1"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313815" y="1313815"/>
            <a:ext cx="9565005" cy="735330"/>
          </a:xfrm>
        </p:spPr>
        <p:txBody>
          <a:bodyPr anchor="t">
            <a:noAutofit/>
          </a:bodyPr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eep-learning</a:t>
            </a:r>
            <a:r>
              <a:rPr kumimoji="1"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features allow for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better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separation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kumimoji="1"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raditional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feature can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only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form an EEG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cluster</a:t>
            </a:r>
            <a:r>
              <a:rPr kumimoji="1" lang="en-US" altLang="zh-C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each participant.</a:t>
            </a:r>
            <a:endParaRPr kumimoji="1" lang="en-US" altLang="zh-CN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82410" y="2825115"/>
            <a:ext cx="4432300" cy="3037205"/>
            <a:chOff x="10347" y="4248"/>
            <a:chExt cx="6980" cy="478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47" y="4248"/>
              <a:ext cx="6980" cy="347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1335" y="7842"/>
              <a:ext cx="5371" cy="1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lnSpc>
                  <a:spcPct val="9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F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eature spaces on </a:t>
              </a:r>
              <a:r>
                <a:rPr kumimoji="1" lang="en-US" altLang="zh-CN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4 emotion classes </a:t>
              </a:r>
              <a:endParaRPr kumimoji="1" lang="en-US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0" indent="0" algn="ctr">
                <a:lnSpc>
                  <a:spcPct val="9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(HVHA in blue, LVHA in red, LVLA in magenta, and HVLA in green) </a:t>
              </a:r>
              <a:endParaRPr kumimoji="1" lang="en-US" altLang="zh-C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73810" y="2851150"/>
            <a:ext cx="4392930" cy="2914650"/>
            <a:chOff x="2069" y="4170"/>
            <a:chExt cx="6918" cy="4590"/>
          </a:xfrm>
        </p:grpSpPr>
        <p:sp>
          <p:nvSpPr>
            <p:cNvPr id="4" name="文本框 3"/>
            <p:cNvSpPr txBox="1"/>
            <p:nvPr/>
          </p:nvSpPr>
          <p:spPr>
            <a:xfrm>
              <a:off x="2481" y="7842"/>
              <a:ext cx="595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spaces on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valence classes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(low-valence in blue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high-valence in red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 descr="SNE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" y="4170"/>
              <a:ext cx="6919" cy="34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 performance of diﬀerent feature-extraction methods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313815" y="1069975"/>
            <a:ext cx="9565005" cy="888365"/>
          </a:xfrm>
        </p:spPr>
        <p:txBody>
          <a:bodyPr anchor="t">
            <a:normAutofit lnSpcReduction="10000"/>
          </a:bodyPr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Deep learning method is better than traditional 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feature-extraction</a:t>
            </a: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method. </a:t>
            </a:r>
            <a:endParaRPr lang="en-US" sz="2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8045" y="3442970"/>
            <a:ext cx="4986655" cy="1418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shows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F1-score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lang="en-US" altLang="zh-CN" sz="16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Classification of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valence/arousal/likin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g/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emotion using traditional feature sequences as input(left) and VGG-feature sequences as input(right).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lang="zh-CN" altLang="en-US" sz="16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 descr="F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958340"/>
            <a:ext cx="5450840" cy="14503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05880" y="1685925"/>
            <a:ext cx="5455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ccuracy of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Liking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condition is better than the other conditions.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Maybe the subjective judgement of participants for liking response is more accurate than others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05880" y="3035300"/>
            <a:ext cx="55416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Reason for bad performance of classiﬁer on </a:t>
            </a:r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Emotion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response situation.</a:t>
            </a:r>
            <a:endParaRPr lang="en-US" altLang="zh-CN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/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Although the participants rating some trials as mediation (HVLA) and bored (LVLA), maybe their brain activity is still in the other frequency band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 descr="class_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905" y="4709795"/>
            <a:ext cx="2042160" cy="1840230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6209665" y="1602740"/>
            <a:ext cx="0" cy="487743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18185" y="2884805"/>
            <a:ext cx="4554220" cy="150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5330" y="3086735"/>
            <a:ext cx="4554220" cy="1504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132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 performance of convolutional network and recurrent network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0515" y="2456180"/>
            <a:ext cx="6381750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shows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F1-score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Classification of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valence/arousal/likin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g/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emotion </a:t>
            </a:r>
            <a:r>
              <a:rPr lang="en-US" altLang="zh-CN" sz="16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using single convolutional network(left), single recurrent network(</a:t>
            </a:r>
            <a:r>
              <a:rPr lang="en-US" altLang="zh-CN" sz="16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middle</a:t>
            </a:r>
            <a:r>
              <a:rPr lang="en-US" altLang="zh-CN" sz="16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and hybrid network(left).</a:t>
            </a:r>
            <a:endParaRPr lang="en-US" altLang="zh-CN" sz="16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endParaRPr lang="en-US" altLang="zh-CN" sz="16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096000" y="3529965"/>
            <a:ext cx="0" cy="29254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76910" y="3703320"/>
            <a:ext cx="52793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network can capture most signiﬁcant features.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If we only use LSTM to deal with the PSD signal, some features will lose.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Hybrid architecture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a little bit better than convolutional network and much better than recurrent network.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F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725" y="1122045"/>
            <a:ext cx="7593330" cy="1334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35420" y="3703320"/>
            <a:ext cx="526669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Inference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VGG16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used to learn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temporary image patterns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EEG frequency image sequences, which is very important for the ﬁnal classiﬁcation performance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LSTM network is used to 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ecognize the variations among image sequence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whole trial.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9640" y="873125"/>
            <a:ext cx="5341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2                                  3                                  1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132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 performance of different recurrent networks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7155" y="2545715"/>
            <a:ext cx="9871710" cy="671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shows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F1-score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window size used here is  l second.</a:t>
            </a:r>
            <a:endParaRPr lang="en-US" altLang="zh-CN" sz="1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Classification of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valence/arousal/likin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g/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emotion using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 learning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feature sequences as input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different recurrent networks.</a:t>
            </a:r>
            <a:endParaRPr lang="en-US" altLang="zh-CN" sz="1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8045" y="4153535"/>
            <a:ext cx="513080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ccuracy of RNN is not ideal.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performance of GRU and LSTM is similar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except that GRU performs better than LSTM in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the emotion condition.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44945" y="4153535"/>
            <a:ext cx="554164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Inference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RNN may not capture the information of long signal image sequence.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GRU has less parameters than LSTM, preventing overfitting.</a:t>
            </a:r>
            <a:endParaRPr lang="en-US" altLang="zh-CN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/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change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5390" y="1090930"/>
            <a:ext cx="7096125" cy="145478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096000" y="3529965"/>
            <a:ext cx="0" cy="29254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5515610" y="2280920"/>
            <a:ext cx="3749675" cy="20764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84855" y="1090930"/>
            <a:ext cx="1999615" cy="145478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 animBg="1"/>
      <p:bldP spid="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Evaluating performance among diﬀerent time window sizes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1236345" y="885825"/>
            <a:ext cx="9565005" cy="888365"/>
          </a:xfrm>
        </p:spPr>
        <p:txBody>
          <a:bodyPr anchor="t">
            <a:normAutofit fontScale="80000"/>
          </a:bodyPr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Assumption: Time window size affects the performance of classifiers.</a:t>
            </a:r>
            <a:endParaRPr lang="en-US" sz="2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algn="l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find the most approximate time-window length to create EEG frequency image sequence.</a:t>
            </a:r>
            <a:endParaRPr lang="en-US" sz="2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 descr="change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530" y="1691640"/>
            <a:ext cx="5824855" cy="1376680"/>
          </a:xfrm>
          <a:prstGeom prst="rect">
            <a:avLst/>
          </a:prstGeom>
        </p:spPr>
      </p:pic>
      <p:pic>
        <p:nvPicPr>
          <p:cNvPr id="9" name="图片 8" descr="change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55" y="1605280"/>
            <a:ext cx="4695825" cy="24530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0460" y="3137535"/>
            <a:ext cx="5657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Average value of emotion classiﬁcation accuracy (32 participants)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with diﬀerent time window size.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2820" y="4114800"/>
            <a:ext cx="50927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ll recurrent models show sensitivity to the size of time window. </a:t>
            </a:r>
            <a:r>
              <a:rPr lang="zh-CN" altLang="en-US" sz="1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 method </a:t>
            </a:r>
            <a:r>
              <a:rPr lang="en-US" altLang="zh-CN" sz="1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not sensitive.</a:t>
            </a:r>
            <a:endParaRPr lang="en-US" altLang="zh-CN" sz="1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LSTM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GRU with deep learning feature extraction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accuracies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than other models. 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After around 10 seconds,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classiﬁcation accuracy showed a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obvious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decreasing trend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02095" y="4104640"/>
            <a:ext cx="539242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Inference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Small time window may </a:t>
            </a: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oss some continuous information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a complete process of emotional variation.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 time window becomes larger,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changes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EEG signal are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sheltered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mage sequence with large-sized time window can </a:t>
            </a: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 reﬂect the subtle variation of human emotion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most ﬁtting time is around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seconds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205855" y="4114800"/>
            <a:ext cx="0" cy="234759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1236345" y="2148205"/>
            <a:ext cx="5561330" cy="15049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174750" y="2661285"/>
            <a:ext cx="5622925" cy="340995"/>
          </a:xfrm>
          <a:prstGeom prst="roundRect">
            <a:avLst/>
          </a:prstGeom>
          <a:noFill/>
          <a:ln>
            <a:solidFill>
              <a:srgbClr val="FE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587105" y="1948180"/>
            <a:ext cx="608330" cy="1544320"/>
          </a:xfrm>
          <a:prstGeom prst="roundRect">
            <a:avLst/>
          </a:prstGeom>
          <a:noFill/>
          <a:ln>
            <a:solidFill>
              <a:srgbClr val="FE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720000">
            <a:off x="9514205" y="2148205"/>
            <a:ext cx="1182370" cy="150495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018540" y="1071880"/>
            <a:ext cx="4909820" cy="2588260"/>
            <a:chOff x="1031" y="1556"/>
            <a:chExt cx="8752" cy="4638"/>
          </a:xfrm>
        </p:grpSpPr>
        <p:pic>
          <p:nvPicPr>
            <p:cNvPr id="9" name="图片 8" descr="lob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1" y="1556"/>
              <a:ext cx="8752" cy="4638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>
            <a:xfrm>
              <a:off x="3303" y="5924"/>
              <a:ext cx="1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21" y="5650"/>
              <a:ext cx="1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75" y="2866"/>
              <a:ext cx="1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216" y="4562"/>
              <a:ext cx="1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132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Relationship between EEG signal distribution in brain &amp; Eﬀective states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0" y="3529965"/>
            <a:ext cx="3446145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Typical images for 4-category emotion, corresponding to V-A plane left.</a:t>
            </a:r>
            <a:endParaRPr lang="en-US" altLang="zh-CN" sz="1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660" y="5477510"/>
            <a:ext cx="10690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+mj-lt"/>
              <a:buAutoNum type="arabicPeriod"/>
            </a:pP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Excited state: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ost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brain area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has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strong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EEG signal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Frontal,temporal and occipital lobe is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active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particular.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 typeface="+mj-lt"/>
              <a:buAutoNum type="arabicPeriod"/>
            </a:pP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</a:t>
            </a: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ing</a:t>
            </a: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state</a:t>
            </a: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ost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brain areas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merely has little EEG signal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inactivity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 typeface="+mj-lt"/>
              <a:buAutoNum type="arabicPeriod"/>
            </a:pPr>
            <a:r>
              <a:rPr 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Frustrated state: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signal in </a:t>
            </a:r>
            <a:r>
              <a:rPr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frontal lobe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weak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which results in brain is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 of control of rational thinking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while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 lobe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strong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signal, maybe because a person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memorize negative long-term memories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 he or she feel frustrated.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ClrTx/>
              <a:buSzTx/>
              <a:buFont typeface="+mj-lt"/>
              <a:buAutoNum type="arabicPeriod"/>
            </a:pPr>
            <a:r>
              <a:rPr 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Mediation state: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signal in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temporal and parietal lobe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; signal in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occipital lobe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Person in mediation state is 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isolated from surroundings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focusing on video.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8795" y="3500120"/>
            <a:ext cx="109004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Inference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Arousal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value is bigger, the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excited brain area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(with strong signal)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bigger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 descr="4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25" y="874395"/>
            <a:ext cx="2708275" cy="2655570"/>
          </a:xfrm>
          <a:prstGeom prst="rect">
            <a:avLst/>
          </a:prstGeom>
        </p:spPr>
      </p:pic>
      <p:pic>
        <p:nvPicPr>
          <p:cNvPr id="22" name="图片 21" descr="class_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40" y="1250950"/>
            <a:ext cx="2042160" cy="18402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21525" y="3147695"/>
            <a:ext cx="914400" cy="28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V-A plane</a:t>
            </a:r>
            <a:endParaRPr lang="en-US" altLang="zh-CN" sz="14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6429375" y="1250950"/>
            <a:ext cx="75565" cy="1586230"/>
          </a:xfrm>
          <a:prstGeom prst="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 rot="5400000">
            <a:off x="7579360" y="2335530"/>
            <a:ext cx="75565" cy="158623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27695" y="2593975"/>
            <a:ext cx="319405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98920" y="1184910"/>
            <a:ext cx="319405" cy="2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732520" y="1184275"/>
            <a:ext cx="2750185" cy="2475865"/>
            <a:chOff x="13752" y="1865"/>
            <a:chExt cx="4331" cy="3899"/>
          </a:xfrm>
        </p:grpSpPr>
        <p:sp>
          <p:nvSpPr>
            <p:cNvPr id="31" name="圆角矩形 30"/>
            <p:cNvSpPr/>
            <p:nvPr/>
          </p:nvSpPr>
          <p:spPr>
            <a:xfrm>
              <a:off x="13835" y="2249"/>
              <a:ext cx="2243" cy="13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5841" y="1865"/>
              <a:ext cx="2243" cy="16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3752" y="4114"/>
              <a:ext cx="2243" cy="16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18795" y="4217670"/>
            <a:ext cx="1133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igh arousal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state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may be related with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 lobe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(emotional center and in charge of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long-term memory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).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18795" y="4561840"/>
            <a:ext cx="10509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Valence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might be related to </a:t>
            </a: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frontal lobe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(in charge of rational thinking). Strong EEG signal in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frontal lobe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occurs if the participant takes a high valence of himself.</a:t>
            </a: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32520" y="1396365"/>
            <a:ext cx="2760980" cy="878840"/>
            <a:chOff x="13752" y="2199"/>
            <a:chExt cx="4348" cy="1384"/>
          </a:xfrm>
        </p:grpSpPr>
        <p:sp>
          <p:nvSpPr>
            <p:cNvPr id="39" name="椭圆 38"/>
            <p:cNvSpPr/>
            <p:nvPr/>
          </p:nvSpPr>
          <p:spPr>
            <a:xfrm>
              <a:off x="13752" y="2249"/>
              <a:ext cx="526" cy="13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5552" y="2267"/>
              <a:ext cx="526" cy="13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5910" y="2199"/>
              <a:ext cx="526" cy="13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7574" y="2199"/>
              <a:ext cx="526" cy="13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754745" y="767715"/>
            <a:ext cx="2749550" cy="1897380"/>
            <a:chOff x="13787" y="1209"/>
            <a:chExt cx="4330" cy="298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545" y="1209"/>
              <a:ext cx="2745" cy="2707"/>
              <a:chOff x="14545" y="1209"/>
              <a:chExt cx="2745" cy="270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545" y="1209"/>
                <a:ext cx="657" cy="65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6634" y="1209"/>
                <a:ext cx="657" cy="65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4616" y="3260"/>
                <a:ext cx="657" cy="65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6634" y="3260"/>
                <a:ext cx="657" cy="65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787" y="1377"/>
              <a:ext cx="4331" cy="2820"/>
              <a:chOff x="13787" y="1377"/>
              <a:chExt cx="4331" cy="2820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3787" y="1377"/>
                <a:ext cx="2208" cy="8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15892" y="1377"/>
                <a:ext cx="2208" cy="8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5910" y="3375"/>
                <a:ext cx="2208" cy="8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3853" y="3375"/>
                <a:ext cx="2208" cy="82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732520" y="1631950"/>
            <a:ext cx="2814320" cy="1897380"/>
            <a:chOff x="13752" y="2570"/>
            <a:chExt cx="4432" cy="2988"/>
          </a:xfrm>
        </p:grpSpPr>
        <p:sp>
          <p:nvSpPr>
            <p:cNvPr id="50" name="椭圆 49"/>
            <p:cNvSpPr/>
            <p:nvPr/>
          </p:nvSpPr>
          <p:spPr>
            <a:xfrm>
              <a:off x="13752" y="2570"/>
              <a:ext cx="2292" cy="101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5792" y="2570"/>
              <a:ext cx="2292" cy="1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5892" y="4528"/>
              <a:ext cx="2292" cy="103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18795" y="5144135"/>
            <a:ext cx="10509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Occipital lobe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in charge of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 processing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Strong signal occurs in this region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except the boring state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8310" y="1326515"/>
            <a:ext cx="4083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zh-CN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6075" y="2593975"/>
            <a:ext cx="4083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56395" y="1313815"/>
            <a:ext cx="4083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19740" y="2612390"/>
            <a:ext cx="4083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alt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36" grpId="0"/>
      <p:bldP spid="36" grpId="1"/>
      <p:bldP spid="37" grpId="0"/>
      <p:bldP spid="37" grpId="1"/>
      <p:bldP spid="10" grpId="0"/>
      <p:bldP spid="10" grpId="1"/>
      <p:bldP spid="54" grpId="0"/>
      <p:bldP spid="54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Six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461586" y="2726830"/>
            <a:ext cx="526882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6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864591" y="2675404"/>
            <a:ext cx="4462817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Target</a:t>
            </a:r>
            <a:endParaRPr lang="en-US" altLang="zh-CN" sz="60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045" y="2908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kumimoji="1"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4294967295"/>
          </p:nvPr>
        </p:nvSpPr>
        <p:spPr>
          <a:xfrm>
            <a:off x="991870" y="986155"/>
            <a:ext cx="10487025" cy="5419090"/>
          </a:xfrm>
        </p:spPr>
        <p:txBody>
          <a:bodyPr anchor="t">
            <a:noAutofit/>
          </a:bodyPr>
          <a:p>
            <a:pPr marL="457200" indent="-457200" algn="l">
              <a:lnSpc>
                <a:spcPct val="9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study tries </a:t>
            </a:r>
            <a:r>
              <a:rPr 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new signal processing way with deep learning method</a:t>
            </a:r>
            <a:r>
              <a:rPr 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an eﬀective method for EEG feature extraction and representation. The EEG image sequence can </a:t>
            </a:r>
            <a:r>
              <a:rPr 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fuse the spatial, spectral</a:t>
            </a:r>
            <a:r>
              <a:rPr 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temporal features</a:t>
            </a:r>
            <a:r>
              <a:rPr lang="en-US" sz="1800" b="1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EEG signal. (The method is to extract EEG frequency features (PSD) from diﬀerent EEG channels and map them to a two-dimensional matrix, in order to construct an EEG-PSD image sequence.)</a:t>
            </a:r>
            <a:endParaRPr lang="en-US" sz="1800" dirty="0">
              <a:solidFill>
                <a:srgbClr val="26262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lnSpc>
                <a:spcPct val="90000"/>
              </a:lnSpc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VGG16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deep learning method</a:t>
            </a:r>
            <a:r>
              <a:rPr lang="zh-CN" alt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can 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capture more</a:t>
            </a:r>
            <a:r>
              <a:rPr lang="zh-CN" altLang="en-US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signiﬁcant 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features than traditional feature extraction </a:t>
            </a:r>
            <a:r>
              <a:rPr lang="zh-CN" altLang="en-US" sz="1800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way</a:t>
            </a:r>
            <a:r>
              <a:rPr lang="en-US" altLang="zh-CN" sz="1800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800" dirty="0">
              <a:solidFill>
                <a:srgbClr val="2626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AutoNum type="arabicPeriod"/>
            </a:pP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VGG16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used to learn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temporary image patterns 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(fixed image modes) 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EEG frequency image sequences, 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saving the important eternal features in speciﬁc emotional states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LSTM network is used to 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ecognize the variations among image sequence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dynamic features</a:t>
            </a: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the whole trial.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AutoNum type="arabicPeriod"/>
            </a:pPr>
            <a:r>
              <a:rPr lang="en-US" altLang="zh-CN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most proper time window size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not the longest and shortest, but the one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best matching with a period of human cognition process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commonly with a length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around 5 seconds</a:t>
            </a: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sz="1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AutoNum type="arabicPeriod"/>
            </a:pP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iﬀerent brain lobes have special relationship with human aﬀective response. The 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valence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related to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frontal lobe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 the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arousal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has positive correlation with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active brain area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(area with strong EEG signal);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temporal lobe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related to Low Valence How Arousal (LVHA) (strong negative aﬀective state);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occipital lobe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may be related to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 processing activity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AutoNum type="arabicPeriod"/>
            </a:pP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sensitivity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accuracy of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human subjective judgment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about </a:t>
            </a:r>
            <a:r>
              <a:rPr lang="zh-CN" alt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Liking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Arousal and Valence is decreasing in order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1630" y="0"/>
            <a:ext cx="83524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813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9135" y="810895"/>
            <a:ext cx="1101153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Duvinage, M., Castermans, T., Petieau, M., Hoellinger, T., Cheron, G. and Dutoit, T., 2013. Performance of the Emotiv Epoc headset for P300-based applications. Biomedical engineering online, 12(1), p.56.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Poh, M.Z., Swenson, N.C. and Picard, R.W., 2010. Motion-tolerant magnetic earring sensor and wireless earpiece for wearable photoplethysmography.IEEE Transactionson Information Technologyin Biomedicine, 14(3), pp.786-794.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Ehmen, H., Haesner, M., Steinke, I., Dorn, M., Gvercin, M. and Steinhagen-Thiessen, E., 2012. Comparison of four different mobile devices for measuring heart rate and ECG with respect to aspects of usability and acceptance by older people. Applied ergonomics, 43(3), pp.582-587.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[4]VERY DEEP CONVOLUTIONAL NETWORKS FOR LARGE-SCALE IMAGE RECOGNITION,Karen Simonyan, Andrew Zisserman, ICLR 2015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[5]Alarcao,S.M.andFonseca,M.J.,2017.Emotions recognition using EEG signals: a survey. IEEE Transactions on Affective Computing.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[6]Utilizing Deep Learning Towards Multi-modal Bio-sensing and Vision-based Affective Computing, Siddharth, arXiv:1905.07039v1  [cs.LG]  16 May 2019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[7]DEAP: A Database for Emotion Analysis using Physiological Signals, Sander Koelstra,IEEE TRANS.AFFECTIVE COMPUTING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813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811122"/>
            <a:ext cx="11350902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[8]Review Article:A Review on the Computational Methods for Emotional State Estimation from the Human EEG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[9]Review and Classification of Emotion Recognition Based on EEG Brain-Computer Interface System Research: A Systematic Review.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[10]Zheng,W.L.;Lu,B.L.Investigating critical frequency bands and channels for EEG-based emotion recognition with deep neural networks. IEEE Trans. Auton. Ment. Dev. 2015, 7, 162–175.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[11]Shen, X.B.; Wu, Q.; Zhao, K.; Fu, X.L. Electrophysiological evidence reveals differences between the recognition of microexpressions and macroexpressions. Front. Psychol. 2016, 7.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[12]Soleymani, M.; Asghari-Esfeden, S.; Fu, Y.; Pantic, M. Analysis of EEG signals and facial expressions for continuous emotion detection. IEEE Trans. Affect. Comput. 2016, 7, 17–28.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[13] Bozhkov, L.; Koprinkova-Hristova, P.; Georgieva, P. Learning to decode human emotions with echo state networks. Neural Netw. 2016, 78, 112–119.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[14] Chai, X.; Wang, Q.S.; Zhao, Y.P.; Liu, X.; Bai, O.; Li, Y.Q. Unsupervised domain adaptation techniques based on auto-encoder for non-stationary EEG-based emotion recognition. Comput. Biol. Med. 2016, 79, 205–214.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[15]Deep learning for electroencephalogram (EEG) classification tasks: a review.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55"/>
            <a:ext cx="8187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Research Significance &amp; Target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86410" y="654050"/>
            <a:ext cx="11658911" cy="3578860"/>
            <a:chOff x="731" y="6001"/>
            <a:chExt cx="18002" cy="5636"/>
          </a:xfrm>
        </p:grpSpPr>
        <p:sp>
          <p:nvSpPr>
            <p:cNvPr id="4" name="文本框 3"/>
            <p:cNvSpPr txBox="1"/>
            <p:nvPr/>
          </p:nvSpPr>
          <p:spPr>
            <a:xfrm>
              <a:off x="794" y="6695"/>
              <a:ext cx="17939" cy="4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Emotion Recognition is 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a brunch of</a:t>
              </a:r>
              <a:r>
                <a:rPr lang="en-US" altLang="zh-CN" b="1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Affective Computing</a:t>
              </a:r>
              <a:r>
                <a:rPr lang="en-US" altLang="zh-CN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(enable computer to recognize, 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understand</a:t>
              </a:r>
              <a:r>
                <a:rPr lang="en-US" altLang="zh-CN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, express and respond to 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human emotions</a:t>
              </a:r>
              <a:r>
                <a:rPr lang="en-US" altLang="zh-CN" dirty="0"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).</a:t>
              </a:r>
              <a:endPara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Can we use wearable devices to detect emotion？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By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“</a:t>
              </a:r>
              <a:r>
                <a: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Scientific American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”: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20 big questions about the future of humanity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914400" lvl="1" indent="-457200">
                <a:buFont typeface="+mj-lt"/>
                <a:buAutoNum type="arabicPeriod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Human Computer Interaction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, HCI: recognize the emotion states of users, making techniques more human-friendly and improving user's experience. 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914400" lvl="1" indent="-457200">
                <a:buFont typeface="+mj-lt"/>
                <a:buAutoNum type="arabicPeriod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Medical Care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: d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iagnose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the emotional states of patients with mental diseases.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914400" lvl="1" indent="-457200">
                <a:buFont typeface="+mj-lt"/>
                <a:buAutoNum type="arabicPeriod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Aviation Accident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: assess the emotional state of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pilot.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Compared with traditional emotion recognition method like expression, gesture, heart rate, skin response, etc,  electroencephalogram</a:t>
              </a:r>
              <a:r>
                <a:rPr lang="en-US" altLang="zh-CN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(EEG) emotion recognition is more reliable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. e.g.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Affective Brain-Computer Interaction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(BCI).</a:t>
              </a:r>
              <a:endPara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31" y="6001"/>
              <a:ext cx="17877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457200" indent="-457200" algn="l">
                <a:lnSpc>
                  <a:spcPct val="150000"/>
                </a:lnSpc>
                <a:spcBef>
                  <a:spcPts val="1000"/>
                </a:spcBef>
                <a:buClrTx/>
                <a:buSzTx/>
                <a:buFont typeface="Wingdings" panose="05000000000000000000" pitchFamily="2" charset="2"/>
                <a:buChar char="Ø"/>
              </a:pP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Significance of </a:t>
              </a: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Emotion Recognition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endPara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6410" y="3964940"/>
            <a:ext cx="11219180" cy="2989580"/>
            <a:chOff x="1050" y="1505"/>
            <a:chExt cx="17668" cy="4708"/>
          </a:xfrm>
        </p:grpSpPr>
        <p:sp>
          <p:nvSpPr>
            <p:cNvPr id="10" name="矩形 9"/>
            <p:cNvSpPr/>
            <p:nvPr/>
          </p:nvSpPr>
          <p:spPr>
            <a:xfrm>
              <a:off x="1050" y="1505"/>
              <a:ext cx="17668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Ø"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Target: EEG-based Affective Computing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：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relationship between </a:t>
              </a:r>
              <a:r>
                <a:rPr lang="en-US" altLang="zh-CN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E</a:t>
              </a:r>
              <a:r>
                <a:rPr lang="en-US" altLang="zh-CN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EG signal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 and </a:t>
              </a:r>
              <a:r>
                <a:rPr lang="en-US" altLang="zh-CN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Human Emotion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16" name="图片 15" descr="timg[4]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99" y="2606"/>
              <a:ext cx="2740" cy="31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4" y="2878"/>
              <a:ext cx="2258" cy="2333"/>
            </a:xfrm>
            <a:prstGeom prst="rect">
              <a:avLst/>
            </a:prstGeom>
          </p:spPr>
        </p:pic>
        <p:pic>
          <p:nvPicPr>
            <p:cNvPr id="18" name="图片 17" descr="u=3614071991,945969969&amp;fm=11&amp;gp=0[1]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" y="3518"/>
              <a:ext cx="3338" cy="131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" y="2376"/>
              <a:ext cx="3513" cy="3837"/>
            </a:xfrm>
            <a:prstGeom prst="rect">
              <a:avLst/>
            </a:prstGeom>
          </p:spPr>
        </p:pic>
        <p:sp>
          <p:nvSpPr>
            <p:cNvPr id="20" name="右箭头 19"/>
            <p:cNvSpPr/>
            <p:nvPr/>
          </p:nvSpPr>
          <p:spPr>
            <a:xfrm>
              <a:off x="11992" y="3741"/>
              <a:ext cx="1261" cy="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55"/>
            <a:ext cx="11409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Related Work : EEG Decoding (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before deep learning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102985" y="3682365"/>
            <a:ext cx="4761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spcBef>
                <a:spcPts val="1000"/>
              </a:spcBef>
              <a:buClrTx/>
              <a:buSzTx/>
              <a:buFontTx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xtraction methods in EEG decoding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idx="4294967295"/>
          </p:nvPr>
        </p:nvSpPr>
        <p:spPr>
          <a:xfrm>
            <a:off x="6144895" y="4298315"/>
            <a:ext cx="5855970" cy="1496060"/>
          </a:xfrm>
        </p:spPr>
        <p:txBody>
          <a:bodyPr anchor="t">
            <a:noAutofit/>
          </a:bodyPr>
          <a:p>
            <a:pPr marL="114300" indent="-342900" algn="l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tasks had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alculated features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as inputs.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14300" indent="-342900" algn="l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Here we use 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PSD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(Power Spectral Density)</a:t>
            </a: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feature map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as traditional feature extration before deep learning feature extraction.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0" y="1210945"/>
            <a:ext cx="2600325" cy="255651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8214360" y="1764030"/>
            <a:ext cx="426085" cy="387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214360" y="809625"/>
            <a:ext cx="364490" cy="4178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19785" y="1478915"/>
            <a:ext cx="4470400" cy="4315460"/>
            <a:chOff x="1291" y="1933"/>
            <a:chExt cx="7040" cy="6796"/>
          </a:xfrm>
        </p:grpSpPr>
        <p:sp>
          <p:nvSpPr>
            <p:cNvPr id="17" name="文本框 16"/>
            <p:cNvSpPr txBox="1"/>
            <p:nvPr/>
          </p:nvSpPr>
          <p:spPr>
            <a:xfrm>
              <a:off x="1291" y="5348"/>
              <a:ext cx="667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spcBef>
                  <a:spcPts val="1000"/>
                </a:spcBef>
                <a:buClrTx/>
                <a:buSzTx/>
                <a:buFontTx/>
                <a:buNone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Formulation by Architecture Type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023" y="1933"/>
              <a:ext cx="6006" cy="3310"/>
              <a:chOff x="1788" y="2037"/>
              <a:chExt cx="6006" cy="3310"/>
            </a:xfrm>
          </p:grpSpPr>
          <p:pic>
            <p:nvPicPr>
              <p:cNvPr id="16" name="图片 15" descr="work-6"/>
              <p:cNvPicPr>
                <a:picLocks noChangeAspect="1"/>
              </p:cNvPicPr>
              <p:nvPr/>
            </p:nvPicPr>
            <p:blipFill>
              <a:blip r:embed="rId2"/>
              <a:srcRect t="7675" b="7904"/>
              <a:stretch>
                <a:fillRect/>
              </a:stretch>
            </p:blipFill>
            <p:spPr>
              <a:xfrm>
                <a:off x="1788" y="2037"/>
                <a:ext cx="6006" cy="331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3883" y="3413"/>
                <a:ext cx="416" cy="43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659" y="3097"/>
                <a:ext cx="416" cy="43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内容占位符 17"/>
            <p:cNvSpPr>
              <a:spLocks noGrp="1"/>
            </p:cNvSpPr>
            <p:nvPr/>
          </p:nvSpPr>
          <p:spPr>
            <a:xfrm>
              <a:off x="1291" y="6373"/>
              <a:ext cx="7041" cy="235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-342900" algn="l">
                <a:lnSpc>
                  <a:spcPct val="100000"/>
                </a:lnSpc>
                <a:buFont typeface="Wingdings" panose="05000000000000000000" charset="0"/>
                <a:buChar char="Ø"/>
              </a:pPr>
              <a:r>
                <a:rPr lang="en-US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CNN 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architecture with </a:t>
              </a:r>
              <a:r>
                <a:rPr lang="en-US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Signal Values 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as input has higher accuracy.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114300" indent="-342900" algn="l">
                <a:lnSpc>
                  <a:spcPct val="100000"/>
                </a:lnSpc>
                <a:buFont typeface="Wingdings" panose="05000000000000000000" charset="0"/>
                <a:buChar char="Ø"/>
              </a:pPr>
              <a:r>
                <a:rPr lang="en-US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RNN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architecture with </a:t>
              </a:r>
              <a:r>
                <a:rPr lang="en-US" sz="2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Calculated Features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as input has higher accuracy.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65" y="1869440"/>
            <a:ext cx="2334260" cy="1419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5" y="287655"/>
            <a:ext cx="7579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Related Work : EEG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Emotion Recognition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0575" y="2702560"/>
            <a:ext cx="60725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lt"/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Pipline of this project: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Traditional feature extraction from EEG signal;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 learning feature extraction based on VGG16;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Emotion recognition based on LSTM.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Comparison of different RNNs.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35165" y="674370"/>
            <a:ext cx="3818890" cy="3379470"/>
            <a:chOff x="11407" y="631"/>
            <a:chExt cx="6014" cy="5322"/>
          </a:xfrm>
        </p:grpSpPr>
        <p:pic>
          <p:nvPicPr>
            <p:cNvPr id="3" name="图片 2" descr="work-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407" y="631"/>
              <a:ext cx="6014" cy="5323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4259" y="2233"/>
              <a:ext cx="739" cy="63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3354" y="2863"/>
              <a:ext cx="739" cy="63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4878" y="3360"/>
              <a:ext cx="553" cy="52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66825" y="1416685"/>
            <a:ext cx="25342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Font typeface="+mj-lt"/>
              <a:buNone/>
            </a:pP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Machine Learning techniques such as KNN, RF,  SVM, LDA, NB. </a:t>
            </a:r>
            <a:r>
              <a:rPr lang="en-US" altLang="zh-CN" sz="1400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Only one deep neural network </a:t>
            </a:r>
            <a:r>
              <a:rPr lang="en-US" altLang="zh-CN" sz="1400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ANN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used.</a:t>
            </a:r>
            <a:endParaRPr lang="en-US" altLang="zh-CN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4250" y="1048385"/>
            <a:ext cx="5198110" cy="369570"/>
            <a:chOff x="1550" y="1651"/>
            <a:chExt cx="8186" cy="582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2535" y="1943"/>
              <a:ext cx="3203" cy="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50" y="1653"/>
              <a:ext cx="1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2009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38" y="1653"/>
              <a:ext cx="1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2016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stCxn id="13" idx="3"/>
              <a:endCxn id="15" idx="1"/>
            </p:cNvCxnSpPr>
            <p:nvPr/>
          </p:nvCxnSpPr>
          <p:spPr>
            <a:xfrm flipV="1">
              <a:off x="6816" y="1941"/>
              <a:ext cx="1842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8658" y="1651"/>
              <a:ext cx="1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2019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28745" y="1416685"/>
            <a:ext cx="27730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techniques are applied in this field. Until 2019, over half studies </a:t>
            </a:r>
            <a:r>
              <a:rPr kumimoji="1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try </a:t>
            </a:r>
            <a:r>
              <a:rPr kumimoji="1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CNN to solve the signals or images of EEG</a:t>
            </a:r>
            <a:r>
              <a:rPr kumimoji="1" lang="en-US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whil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RNN is lack of attention.</a:t>
            </a:r>
            <a:endParaRPr lang="en-US" altLang="zh-CN" sz="1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12660" y="3987165"/>
            <a:ext cx="39249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2019th review </a:t>
            </a:r>
            <a:r>
              <a:rPr kumimoji="1"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summarized </a:t>
            </a:r>
            <a:r>
              <a:rPr kumimoji="1" lang="en-US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90 </a:t>
            </a:r>
            <a:r>
              <a:rPr kumimoji="1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studies</a:t>
            </a:r>
            <a:r>
              <a:rPr kumimoji="1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the use of deep learning for EEG classiﬁcation</a:t>
            </a:r>
            <a:r>
              <a:rPr kumimoji="1"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lang="en-US" altLang="en-US" sz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0835" y="4775200"/>
            <a:ext cx="5914390" cy="1630045"/>
            <a:chOff x="521" y="7520"/>
            <a:chExt cx="9314" cy="2567"/>
          </a:xfrm>
        </p:grpSpPr>
        <p:sp>
          <p:nvSpPr>
            <p:cNvPr id="100" name="文本框 99"/>
            <p:cNvSpPr txBox="1"/>
            <p:nvPr/>
          </p:nvSpPr>
          <p:spPr>
            <a:xfrm>
              <a:off x="521" y="7520"/>
              <a:ext cx="9314" cy="2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Some studies propose: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EEG emotion recognition,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 RNN has a higher accuracy than </a:t>
              </a:r>
              <a:r>
                <a: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CNN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 LSTM performs better than standard RNN.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 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Hybrid architecture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performs better than single architecture. 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92" y="8588"/>
              <a:ext cx="7636" cy="4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82360" y="5215890"/>
            <a:ext cx="5894070" cy="1059180"/>
            <a:chOff x="9736" y="8214"/>
            <a:chExt cx="9282" cy="1668"/>
          </a:xfrm>
        </p:grpSpPr>
        <p:grpSp>
          <p:nvGrpSpPr>
            <p:cNvPr id="18" name="组合 17"/>
            <p:cNvGrpSpPr/>
            <p:nvPr/>
          </p:nvGrpSpPr>
          <p:grpSpPr>
            <a:xfrm>
              <a:off x="10324" y="8803"/>
              <a:ext cx="8694" cy="580"/>
              <a:chOff x="10617" y="8212"/>
              <a:chExt cx="8694" cy="58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0617" y="8212"/>
                <a:ext cx="8694" cy="5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Feature → </a:t>
                </a:r>
                <a:r>
                  <a:rPr lang="en-US" altLang="zh-CN" b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VGG 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       LSTM/RNN/GRU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6275" y="8286"/>
                <a:ext cx="2925" cy="4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加号 22"/>
              <p:cNvSpPr/>
              <p:nvPr/>
            </p:nvSpPr>
            <p:spPr>
              <a:xfrm>
                <a:off x="15649" y="8221"/>
                <a:ext cx="563" cy="563"/>
              </a:xfrm>
              <a:prstGeom prst="mathPlus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右大括号 28"/>
            <p:cNvSpPr/>
            <p:nvPr/>
          </p:nvSpPr>
          <p:spPr>
            <a:xfrm>
              <a:off x="9736" y="8214"/>
              <a:ext cx="329" cy="1668"/>
            </a:xfrm>
            <a:prstGeom prst="rightBrace">
              <a:avLst>
                <a:gd name="adj1" fmla="val 42249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8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80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en-US" altLang="zh-CN" sz="13800" b="1" dirty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02050" y="2968625"/>
            <a:ext cx="498411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&amp; Label</a:t>
            </a:r>
            <a:endParaRPr lang="en-US" altLang="zh-CN" sz="44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Dataset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00735" y="809625"/>
            <a:ext cx="8275955" cy="1363345"/>
          </a:xfrm>
        </p:spPr>
        <p:txBody>
          <a:bodyPr anchor="t">
            <a:normAutofit fontScale="80000"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Pre-processed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EEG data from a publicly available multi-modal emotion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ataset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DEAP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https://www.eecs.qmul.ac.uk/mmv/datasets/deap/</a:t>
            </a:r>
            <a:endParaRPr sz="2000" u="sng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" name="图片 1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1390" y="614680"/>
            <a:ext cx="2849880" cy="17532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305800" y="2691765"/>
            <a:ext cx="2950210" cy="2251710"/>
            <a:chOff x="13080" y="4239"/>
            <a:chExt cx="4646" cy="354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rcRect r="2836"/>
            <a:stretch>
              <a:fillRect/>
            </a:stretch>
          </p:blipFill>
          <p:spPr>
            <a:xfrm>
              <a:off x="14141" y="4239"/>
              <a:ext cx="2671" cy="257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080" y="6867"/>
              <a:ext cx="46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International 10-20 System: 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EEG signal in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32 channels</a:t>
              </a:r>
              <a:endPara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800735" y="2007870"/>
            <a:ext cx="7185660" cy="3187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fontAlgn="auto">
              <a:lnSpc>
                <a:spcPts val="286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DEAP Experiment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 fontAlgn="auto">
              <a:lnSpc>
                <a:spcPts val="266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Record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EEG signals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based on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International 10-20 System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</a:t>
            </a: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32 participants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(50% female).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 fontAlgn="auto">
              <a:lnSpc>
                <a:spcPts val="2660"/>
              </a:lnSpc>
              <a:buClrTx/>
              <a:buSzTx/>
              <a:buFont typeface="Wingdings" panose="05000000000000000000" charset="0"/>
              <a:buChar char="Ø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Stimulus:</a:t>
            </a: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40 one-minute music videos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(4 emotion classes including HVHA/HVLA/LVLA/LVHA,10 videos per class)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 Each 1-min music video is a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trial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 fontAlgn="auto">
              <a:lnSpc>
                <a:spcPts val="2660"/>
              </a:lnSpc>
              <a:buClrTx/>
              <a:buSzTx/>
              <a:buFont typeface="Wingdings" panose="05000000000000000000" charset="0"/>
              <a:buChar char="Ø"/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Ratings: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arousal,valence,dominance,liking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discrete scale of 1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 and </a:t>
            </a:r>
            <a:r>
              <a:rPr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familiar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(discrete scale of 1-5). Every participant watched music videos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make rating per trial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 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97835" y="5978525"/>
            <a:ext cx="139065" cy="127000"/>
          </a:xfrm>
          <a:prstGeom prst="rect">
            <a:avLst/>
          </a:prstGeom>
          <a:solidFill>
            <a:srgbClr val="F1F1F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229340" y="6318250"/>
            <a:ext cx="487045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695960" y="5240020"/>
            <a:ext cx="10825480" cy="1351915"/>
            <a:chOff x="1096" y="8252"/>
            <a:chExt cx="17048" cy="2129"/>
          </a:xfrm>
        </p:grpSpPr>
        <p:grpSp>
          <p:nvGrpSpPr>
            <p:cNvPr id="52" name="组合 51"/>
            <p:cNvGrpSpPr/>
            <p:nvPr/>
          </p:nvGrpSpPr>
          <p:grpSpPr>
            <a:xfrm>
              <a:off x="1096" y="8405"/>
              <a:ext cx="17048" cy="1976"/>
              <a:chOff x="1096" y="8405"/>
              <a:chExt cx="17048" cy="197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1096" y="8405"/>
                <a:ext cx="17049" cy="1976"/>
                <a:chOff x="1096" y="8405"/>
                <a:chExt cx="17049" cy="1976"/>
              </a:xfrm>
            </p:grpSpPr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35" y="8405"/>
                  <a:ext cx="5710" cy="1976"/>
                </a:xfrm>
                <a:prstGeom prst="rect">
                  <a:avLst/>
                </a:prstGeom>
              </p:spPr>
            </p:pic>
            <p:grpSp>
              <p:nvGrpSpPr>
                <p:cNvPr id="55" name="组合 54"/>
                <p:cNvGrpSpPr/>
                <p:nvPr/>
              </p:nvGrpSpPr>
              <p:grpSpPr>
                <a:xfrm rot="0">
                  <a:off x="1096" y="8418"/>
                  <a:ext cx="10993" cy="1891"/>
                  <a:chOff x="4077" y="589"/>
                  <a:chExt cx="12863" cy="2213"/>
                </a:xfrm>
              </p:grpSpPr>
              <p:pic>
                <p:nvPicPr>
                  <p:cNvPr id="56" name="图片 55" descr="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077" y="589"/>
                    <a:ext cx="12863" cy="2213"/>
                  </a:xfrm>
                  <a:prstGeom prst="rect">
                    <a:avLst/>
                  </a:prstGeom>
                </p:spPr>
              </p:pic>
              <p:sp>
                <p:nvSpPr>
                  <p:cNvPr id="57" name="减号 56"/>
                  <p:cNvSpPr/>
                  <p:nvPr/>
                </p:nvSpPr>
                <p:spPr>
                  <a:xfrm>
                    <a:off x="4077" y="889"/>
                    <a:ext cx="2369" cy="152"/>
                  </a:xfrm>
                  <a:prstGeom prst="mathMin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8" name="矩形 57"/>
                <p:cNvSpPr/>
                <p:nvPr/>
              </p:nvSpPr>
              <p:spPr>
                <a:xfrm>
                  <a:off x="4722" y="9422"/>
                  <a:ext cx="219" cy="200"/>
                </a:xfrm>
                <a:prstGeom prst="rect">
                  <a:avLst/>
                </a:prstGeom>
                <a:solidFill>
                  <a:srgbClr val="F1F1F1"/>
                </a:solid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4573" y="9351"/>
                <a:ext cx="510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000" b="1"/>
                  <a:t>32</a:t>
                </a:r>
                <a:endParaRPr lang="en-US" altLang="zh-CN" sz="1000" b="1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5330" y="8252"/>
              <a:ext cx="3597" cy="68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 fontAlgn="auto">
                <a:lnSpc>
                  <a:spcPts val="2660"/>
                </a:lnSpc>
                <a:buClrTx/>
                <a:buSzTx/>
                <a:buFont typeface="Wingdings" panose="05000000000000000000" charset="0"/>
                <a:buNone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8064 data=(3s+60s)*128Hz/s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61" name="下箭头 60"/>
            <p:cNvSpPr/>
            <p:nvPr/>
          </p:nvSpPr>
          <p:spPr>
            <a:xfrm>
              <a:off x="5472" y="8804"/>
              <a:ext cx="219" cy="61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6"/>
            <a:ext cx="10609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Classification Label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/>
          <a:p>
            <a:fld id="{51D91E7F-84B6-4064-9D4E-CC7D244BCA0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36320" y="1089025"/>
            <a:ext cx="9542145" cy="1844040"/>
            <a:chOff x="1632" y="1715"/>
            <a:chExt cx="15027" cy="2904"/>
          </a:xfrm>
        </p:grpSpPr>
        <p:sp>
          <p:nvSpPr>
            <p:cNvPr id="5" name="文本框 4"/>
            <p:cNvSpPr txBox="1"/>
            <p:nvPr/>
          </p:nvSpPr>
          <p:spPr>
            <a:xfrm>
              <a:off x="1632" y="1715"/>
              <a:ext cx="7044" cy="25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 algn="l">
                <a:lnSpc>
                  <a:spcPct val="10000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Ø"/>
              </a:pP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4 Classes: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285750" indent="-285750" algn="l" fontAlgn="auto">
                <a:lnSpc>
                  <a:spcPts val="142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High Valence High Arousal (HVHA)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285750" indent="-285750" algn="l" fontAlgn="auto">
                <a:lnSpc>
                  <a:spcPts val="142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High Valence Low Arousal (HVLA)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285750" indent="-285750" algn="l" fontAlgn="auto">
                <a:lnSpc>
                  <a:spcPts val="142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Low Valence Low Arousal (LVLA)</a:t>
              </a:r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marL="285750" indent="-285750" algn="l" fontAlgn="auto">
                <a:lnSpc>
                  <a:spcPts val="142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ü"/>
              </a:pP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Low Valence High</a:t>
              </a:r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Arousal (LVHA)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9027" y="1721"/>
              <a:ext cx="7632" cy="2898"/>
              <a:chOff x="2119" y="6267"/>
              <a:chExt cx="7632" cy="2898"/>
            </a:xfrm>
          </p:grpSpPr>
          <p:pic>
            <p:nvPicPr>
              <p:cNvPr id="21" name="图片 20" descr="label1-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81" y="6747"/>
                <a:ext cx="4871" cy="1612"/>
              </a:xfrm>
              <a:prstGeom prst="rect">
                <a:avLst/>
              </a:prstGeom>
            </p:spPr>
          </p:pic>
          <p:pic>
            <p:nvPicPr>
              <p:cNvPr id="22" name="图片 21" descr="class_s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9" y="6267"/>
                <a:ext cx="3216" cy="2898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555115" y="2962275"/>
            <a:ext cx="9451340" cy="1604010"/>
            <a:chOff x="1993" y="4747"/>
            <a:chExt cx="14884" cy="2526"/>
          </a:xfrm>
        </p:grpSpPr>
        <p:grpSp>
          <p:nvGrpSpPr>
            <p:cNvPr id="23" name="组合 22"/>
            <p:cNvGrpSpPr/>
            <p:nvPr/>
          </p:nvGrpSpPr>
          <p:grpSpPr>
            <a:xfrm>
              <a:off x="1993" y="4747"/>
              <a:ext cx="8162" cy="2527"/>
              <a:chOff x="8721" y="4097"/>
              <a:chExt cx="6997" cy="1991"/>
            </a:xfrm>
          </p:grpSpPr>
          <p:pic>
            <p:nvPicPr>
              <p:cNvPr id="24" name="图片 23" descr="label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1" y="4097"/>
                <a:ext cx="2174" cy="1991"/>
              </a:xfrm>
              <a:prstGeom prst="rect">
                <a:avLst/>
              </a:prstGeom>
            </p:spPr>
          </p:pic>
          <p:pic>
            <p:nvPicPr>
              <p:cNvPr id="25" name="图片 24" descr="label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9" y="4448"/>
                <a:ext cx="4089" cy="1289"/>
              </a:xfrm>
              <a:prstGeom prst="rect">
                <a:avLst/>
              </a:prstGeom>
            </p:spPr>
          </p:pic>
        </p:grpSp>
        <p:pic>
          <p:nvPicPr>
            <p:cNvPr id="27" name="图片 26" descr="class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59" y="5036"/>
              <a:ext cx="6218" cy="179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036320" y="4672330"/>
            <a:ext cx="5541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0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Classes for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Arousal/Valence/Liking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36320" y="4618990"/>
            <a:ext cx="9833610" cy="2025650"/>
            <a:chOff x="1632" y="7274"/>
            <a:chExt cx="15486" cy="31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4" y="7274"/>
              <a:ext cx="4394" cy="319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632" y="8089"/>
              <a:ext cx="10077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 algn="l">
                <a:lnSpc>
                  <a:spcPct val="10000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Ø"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9 Classes: Vigour/Joy/Anger/Surprise/Disgust/Fear/Sad/Depressed/Tired/Calm/Relaxed/Pleased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18114</Words>
  <Application>WPS 演示</Application>
  <PresentationFormat>宽屏</PresentationFormat>
  <Paragraphs>529</Paragraphs>
  <Slides>33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Arial</vt:lpstr>
      <vt:lpstr>Times New Roman</vt:lpstr>
      <vt:lpstr>微软雅黑</vt:lpstr>
      <vt:lpstr>Wingdings</vt:lpstr>
      <vt:lpstr>等线</vt:lpstr>
      <vt:lpstr>Arial Unicode MS</vt:lpstr>
      <vt:lpstr>等线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馨蕾</dc:creator>
  <cp:lastModifiedBy>Kristy</cp:lastModifiedBy>
  <cp:revision>203</cp:revision>
  <dcterms:created xsi:type="dcterms:W3CDTF">2018-12-15T08:05:00Z</dcterms:created>
  <dcterms:modified xsi:type="dcterms:W3CDTF">2019-12-20T03:35:31Z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